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9"/>
  </p:notesMasterIdLst>
  <p:sldIdLst>
    <p:sldId id="268" r:id="rId2"/>
    <p:sldId id="282" r:id="rId3"/>
    <p:sldId id="285" r:id="rId4"/>
    <p:sldId id="286" r:id="rId5"/>
    <p:sldId id="287" r:id="rId6"/>
    <p:sldId id="288" r:id="rId7"/>
    <p:sldId id="295" r:id="rId8"/>
    <p:sldId id="290" r:id="rId9"/>
    <p:sldId id="292" r:id="rId10"/>
    <p:sldId id="294" r:id="rId11"/>
    <p:sldId id="309" r:id="rId12"/>
    <p:sldId id="312" r:id="rId13"/>
    <p:sldId id="289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10" r:id="rId24"/>
    <p:sldId id="306" r:id="rId25"/>
    <p:sldId id="307" r:id="rId26"/>
    <p:sldId id="311" r:id="rId27"/>
    <p:sldId id="271" r:id="rId2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A4A3A4"/>
          </p15:clr>
        </p15:guide>
        <p15:guide id="2" pos="8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007C"/>
    <a:srgbClr val="E9E9E7"/>
    <a:srgbClr val="F3F3F3"/>
    <a:srgbClr val="FFC9F0"/>
    <a:srgbClr val="0B0FB5"/>
    <a:srgbClr val="EEEEEE"/>
    <a:srgbClr val="F1B434"/>
    <a:srgbClr val="EF6079"/>
    <a:srgbClr val="7AB800"/>
    <a:srgbClr val="62B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711" autoAdjust="0"/>
  </p:normalViewPr>
  <p:slideViewPr>
    <p:cSldViewPr snapToGrid="0">
      <p:cViewPr varScale="1">
        <p:scale>
          <a:sx n="74" d="100"/>
          <a:sy n="74" d="100"/>
        </p:scale>
        <p:origin x="1332" y="72"/>
      </p:cViewPr>
      <p:guideLst>
        <p:guide orient="horz" pos="566"/>
        <p:guide pos="8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115AF3-884A-4A9F-8CE3-2BC9FD6B912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15AD931-A6BA-4EC0-99FF-ECAEC8F6CAF5}">
      <dgm:prSet phldrT="[Texte]" custT="1"/>
      <dgm:spPr>
        <a:noFill/>
        <a:ln>
          <a:noFill/>
        </a:ln>
      </dgm:spPr>
      <dgm:t>
        <a:bodyPr/>
        <a:lstStyle/>
        <a:p>
          <a:pPr algn="l"/>
          <a:endParaRPr lang="fr-FR" sz="1800" b="1" dirty="0" smtClean="0">
            <a:solidFill>
              <a:srgbClr val="AF007C"/>
            </a:solidFill>
          </a:endParaRPr>
        </a:p>
        <a:p>
          <a:pPr algn="ctr"/>
          <a:endParaRPr lang="fr-FR" sz="1800" b="1" dirty="0" smtClean="0">
            <a:solidFill>
              <a:srgbClr val="AF007C"/>
            </a:solidFill>
          </a:endParaRPr>
        </a:p>
        <a:p>
          <a:pPr algn="ctr"/>
          <a:r>
            <a:rPr lang="fr-FR" sz="1800" b="1" dirty="0" smtClean="0">
              <a:solidFill>
                <a:srgbClr val="AF007C"/>
              </a:solidFill>
            </a:rPr>
            <a:t>Service in </a:t>
          </a:r>
          <a:r>
            <a:rPr lang="fr-FR" sz="1800" b="1" dirty="0" err="1" smtClean="0">
              <a:solidFill>
                <a:srgbClr val="AF007C"/>
              </a:solidFill>
            </a:rPr>
            <a:t>our</a:t>
          </a:r>
          <a:r>
            <a:rPr lang="fr-FR" sz="1800" b="1" dirty="0" smtClean="0">
              <a:solidFill>
                <a:srgbClr val="AF007C"/>
              </a:solidFill>
            </a:rPr>
            <a:t> workshop</a:t>
          </a:r>
        </a:p>
        <a:p>
          <a:pPr algn="l"/>
          <a:r>
            <a:rPr lang="fr-FR" sz="1600" dirty="0" smtClean="0">
              <a:solidFill>
                <a:srgbClr val="888B8D"/>
              </a:solidFill>
            </a:rPr>
            <a:t> </a:t>
          </a:r>
          <a:endParaRPr lang="fr-FR" sz="1600" dirty="0"/>
        </a:p>
      </dgm:t>
    </dgm:pt>
    <dgm:pt modelId="{6D94636E-5DE2-4729-A0CA-FDA41182B7BF}" type="parTrans" cxnId="{D1758F71-6928-4BCC-846F-95F69C0AAF48}">
      <dgm:prSet/>
      <dgm:spPr/>
      <dgm:t>
        <a:bodyPr/>
        <a:lstStyle/>
        <a:p>
          <a:endParaRPr lang="fr-FR"/>
        </a:p>
      </dgm:t>
    </dgm:pt>
    <dgm:pt modelId="{A2508168-8698-46CA-94BA-3B6D4DA7269A}" type="sibTrans" cxnId="{D1758F71-6928-4BCC-846F-95F69C0AAF48}">
      <dgm:prSet/>
      <dgm:spPr/>
      <dgm:t>
        <a:bodyPr/>
        <a:lstStyle/>
        <a:p>
          <a:endParaRPr lang="fr-FR"/>
        </a:p>
      </dgm:t>
    </dgm:pt>
    <dgm:pt modelId="{D4EF541C-2E8D-47DC-969A-696704FD1109}">
      <dgm:prSet phldrT="[Texte]" custT="1"/>
      <dgm:spPr>
        <a:noFill/>
        <a:ln>
          <a:noFill/>
        </a:ln>
      </dgm:spPr>
      <dgm:t>
        <a:bodyPr/>
        <a:lstStyle/>
        <a:p>
          <a:pPr algn="ctr"/>
          <a:r>
            <a:rPr lang="fr-FR" sz="1800" b="1" dirty="0" err="1" smtClean="0">
              <a:solidFill>
                <a:srgbClr val="AF007C"/>
              </a:solidFill>
            </a:rPr>
            <a:t>After</a:t>
          </a:r>
          <a:r>
            <a:rPr lang="fr-FR" sz="1800" b="1" dirty="0" smtClean="0">
              <a:solidFill>
                <a:srgbClr val="AF007C"/>
              </a:solidFill>
            </a:rPr>
            <a:t> Sales service</a:t>
          </a:r>
        </a:p>
      </dgm:t>
    </dgm:pt>
    <dgm:pt modelId="{7FE2D0EC-D4D0-41EF-8DD6-8C572D2E51F2}" type="parTrans" cxnId="{59BBE68E-9370-4419-9DB7-21549EF38D63}">
      <dgm:prSet/>
      <dgm:spPr/>
      <dgm:t>
        <a:bodyPr/>
        <a:lstStyle/>
        <a:p>
          <a:endParaRPr lang="fr-FR"/>
        </a:p>
      </dgm:t>
    </dgm:pt>
    <dgm:pt modelId="{94D61783-AA91-4873-AF86-671FC7646AF7}" type="sibTrans" cxnId="{59BBE68E-9370-4419-9DB7-21549EF38D63}">
      <dgm:prSet/>
      <dgm:spPr/>
      <dgm:t>
        <a:bodyPr/>
        <a:lstStyle/>
        <a:p>
          <a:endParaRPr lang="fr-FR"/>
        </a:p>
      </dgm:t>
    </dgm:pt>
    <dgm:pt modelId="{6F84ED1D-0CCF-41A7-8E64-86367F8C2D42}">
      <dgm:prSet phldrT="[Texte]" custT="1"/>
      <dgm:spPr>
        <a:noFill/>
        <a:ln>
          <a:noFill/>
        </a:ln>
      </dgm:spPr>
      <dgm:t>
        <a:bodyPr/>
        <a:lstStyle/>
        <a:p>
          <a:pPr algn="ctr"/>
          <a:r>
            <a:rPr lang="fr-FR" sz="1800" b="1" dirty="0" smtClean="0">
              <a:solidFill>
                <a:srgbClr val="AF007C"/>
              </a:solidFill>
            </a:rPr>
            <a:t>    Training</a:t>
          </a:r>
        </a:p>
        <a:p>
          <a:pPr algn="l"/>
          <a:endParaRPr lang="fr-FR" sz="1400" dirty="0"/>
        </a:p>
      </dgm:t>
    </dgm:pt>
    <dgm:pt modelId="{53C86B4B-E452-48AA-998A-8552B3A2A1E5}" type="parTrans" cxnId="{9EBAC0C6-C4FF-498D-A605-6219DBB62B8D}">
      <dgm:prSet/>
      <dgm:spPr/>
      <dgm:t>
        <a:bodyPr/>
        <a:lstStyle/>
        <a:p>
          <a:endParaRPr lang="fr-FR"/>
        </a:p>
      </dgm:t>
    </dgm:pt>
    <dgm:pt modelId="{34D0BF86-9FF7-4127-9C42-36ECDAC01DE0}" type="sibTrans" cxnId="{9EBAC0C6-C4FF-498D-A605-6219DBB62B8D}">
      <dgm:prSet/>
      <dgm:spPr/>
      <dgm:t>
        <a:bodyPr/>
        <a:lstStyle/>
        <a:p>
          <a:endParaRPr lang="fr-FR"/>
        </a:p>
      </dgm:t>
    </dgm:pt>
    <dgm:pt modelId="{631D1371-850F-436C-B0F5-1E2B0C40E81C}">
      <dgm:prSet phldrT="[Texte]" custT="1"/>
      <dgm:spPr>
        <a:noFill/>
        <a:ln>
          <a:noFill/>
        </a:ln>
      </dgm:spPr>
      <dgm:t>
        <a:bodyPr/>
        <a:lstStyle/>
        <a:p>
          <a:pPr algn="l"/>
          <a:r>
            <a:rPr lang="fr-FR" sz="1800" b="1" dirty="0" smtClean="0">
              <a:solidFill>
                <a:srgbClr val="AF007C"/>
              </a:solidFill>
              <a:latin typeface="Arial" charset="0"/>
              <a:cs typeface="Arial" charset="0"/>
            </a:rPr>
            <a:t> </a:t>
          </a:r>
        </a:p>
        <a:p>
          <a:pPr algn="l"/>
          <a:r>
            <a:rPr lang="fr-FR" sz="1800" b="1" dirty="0" smtClean="0">
              <a:solidFill>
                <a:srgbClr val="AF007C"/>
              </a:solidFill>
              <a:latin typeface="Arial" charset="0"/>
              <a:cs typeface="Arial" charset="0"/>
            </a:rPr>
            <a:t> Service on site</a:t>
          </a:r>
          <a:endParaRPr lang="fr-FR" sz="1800" dirty="0" smtClean="0">
            <a:solidFill>
              <a:srgbClr val="AF007C"/>
            </a:solidFill>
            <a:latin typeface="Arial" charset="0"/>
            <a:cs typeface="Arial" charset="0"/>
          </a:endParaRPr>
        </a:p>
      </dgm:t>
    </dgm:pt>
    <dgm:pt modelId="{BAB777DA-74FE-41E7-81EC-3EEE0AFA7B30}" type="parTrans" cxnId="{21052629-8F6E-4E89-9EF7-D8AFF0DE90F2}">
      <dgm:prSet/>
      <dgm:spPr/>
      <dgm:t>
        <a:bodyPr/>
        <a:lstStyle/>
        <a:p>
          <a:endParaRPr lang="fr-FR"/>
        </a:p>
      </dgm:t>
    </dgm:pt>
    <dgm:pt modelId="{6C8F49A6-2A86-462D-B801-D45BFBF50D9D}" type="sibTrans" cxnId="{21052629-8F6E-4E89-9EF7-D8AFF0DE90F2}">
      <dgm:prSet/>
      <dgm:spPr/>
      <dgm:t>
        <a:bodyPr/>
        <a:lstStyle/>
        <a:p>
          <a:endParaRPr lang="fr-FR"/>
        </a:p>
      </dgm:t>
    </dgm:pt>
    <dgm:pt modelId="{2C65AC6B-5A0E-4DAD-AE20-91E5377F8CA5}" type="pres">
      <dgm:prSet presAssocID="{A6115AF3-884A-4A9F-8CE3-2BC9FD6B91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C1B9E5B-CFED-4957-8307-4070E1A804AE}" type="pres">
      <dgm:prSet presAssocID="{315AD931-A6BA-4EC0-99FF-ECAEC8F6CAF5}" presName="node" presStyleLbl="node1" presStyleIdx="0" presStyleCnt="4" custScaleX="125934" custScaleY="76724" custRadScaleRad="100001" custRadScaleInc="130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55588D9-47FE-46A2-9D58-7BF6D75AB29D}" type="pres">
      <dgm:prSet presAssocID="{315AD931-A6BA-4EC0-99FF-ECAEC8F6CAF5}" presName="spNode" presStyleCnt="0"/>
      <dgm:spPr/>
    </dgm:pt>
    <dgm:pt modelId="{A7569F0C-7D0D-4298-9E05-5F98FC9A969C}" type="pres">
      <dgm:prSet presAssocID="{A2508168-8698-46CA-94BA-3B6D4DA7269A}" presName="sibTrans" presStyleLbl="sibTrans1D1" presStyleIdx="0" presStyleCnt="4"/>
      <dgm:spPr/>
      <dgm:t>
        <a:bodyPr/>
        <a:lstStyle/>
        <a:p>
          <a:endParaRPr lang="fr-FR"/>
        </a:p>
      </dgm:t>
    </dgm:pt>
    <dgm:pt modelId="{D9E19231-7EED-4C9D-9003-C8C599EC7D6A}" type="pres">
      <dgm:prSet presAssocID="{D4EF541C-2E8D-47DC-969A-696704FD1109}" presName="node" presStyleLbl="node1" presStyleIdx="1" presStyleCnt="4" custScaleX="131221" custScaleY="104508" custRadScaleRad="121756" custRadScaleInc="-2973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329F1F7-8324-4E0E-AF6B-0B10A96CE6A0}" type="pres">
      <dgm:prSet presAssocID="{D4EF541C-2E8D-47DC-969A-696704FD1109}" presName="spNode" presStyleCnt="0"/>
      <dgm:spPr/>
    </dgm:pt>
    <dgm:pt modelId="{BDB9A4E6-E911-4627-A56D-1269AA8D322A}" type="pres">
      <dgm:prSet presAssocID="{94D61783-AA91-4873-AF86-671FC7646AF7}" presName="sibTrans" presStyleLbl="sibTrans1D1" presStyleIdx="1" presStyleCnt="4"/>
      <dgm:spPr/>
      <dgm:t>
        <a:bodyPr/>
        <a:lstStyle/>
        <a:p>
          <a:endParaRPr lang="fr-FR"/>
        </a:p>
      </dgm:t>
    </dgm:pt>
    <dgm:pt modelId="{18F3ACD3-E334-44D9-8ADD-44FDC38697E2}" type="pres">
      <dgm:prSet presAssocID="{6F84ED1D-0CCF-41A7-8E64-86367F8C2D42}" presName="node" presStyleLbl="node1" presStyleIdx="2" presStyleCnt="4" custScaleX="157929" custScaleY="116202" custRadScaleRad="81216" custRadScaleInc="312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0120B77-E2EE-44AB-877C-0702C3D0B602}" type="pres">
      <dgm:prSet presAssocID="{6F84ED1D-0CCF-41A7-8E64-86367F8C2D42}" presName="spNode" presStyleCnt="0"/>
      <dgm:spPr/>
    </dgm:pt>
    <dgm:pt modelId="{48E2E7D6-0E1B-4746-8D4E-C325D9FC2AF9}" type="pres">
      <dgm:prSet presAssocID="{34D0BF86-9FF7-4127-9C42-36ECDAC01DE0}" presName="sibTrans" presStyleLbl="sibTrans1D1" presStyleIdx="2" presStyleCnt="4"/>
      <dgm:spPr/>
      <dgm:t>
        <a:bodyPr/>
        <a:lstStyle/>
        <a:p>
          <a:endParaRPr lang="fr-FR"/>
        </a:p>
      </dgm:t>
    </dgm:pt>
    <dgm:pt modelId="{5C9D35D3-5A64-47C1-A981-F51F0CC80FD5}" type="pres">
      <dgm:prSet presAssocID="{631D1371-850F-436C-B0F5-1E2B0C40E81C}" presName="node" presStyleLbl="node1" presStyleIdx="3" presStyleCnt="4" custScaleX="131133" custScaleY="109583" custRadScaleRad="117801" custRadScaleInc="4218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3AF016E-BD73-4141-AC0B-E6B0D04E2A52}" type="pres">
      <dgm:prSet presAssocID="{631D1371-850F-436C-B0F5-1E2B0C40E81C}" presName="spNode" presStyleCnt="0"/>
      <dgm:spPr/>
    </dgm:pt>
    <dgm:pt modelId="{5E4F7B12-3DD0-4169-917F-5D97B70FF4CD}" type="pres">
      <dgm:prSet presAssocID="{6C8F49A6-2A86-462D-B801-D45BFBF50D9D}" presName="sibTrans" presStyleLbl="sibTrans1D1" presStyleIdx="3" presStyleCnt="4"/>
      <dgm:spPr/>
      <dgm:t>
        <a:bodyPr/>
        <a:lstStyle/>
        <a:p>
          <a:endParaRPr lang="fr-FR"/>
        </a:p>
      </dgm:t>
    </dgm:pt>
  </dgm:ptLst>
  <dgm:cxnLst>
    <dgm:cxn modelId="{584D0DA4-1980-4F68-AF41-92DAC5415001}" type="presOf" srcId="{A6115AF3-884A-4A9F-8CE3-2BC9FD6B9128}" destId="{2C65AC6B-5A0E-4DAD-AE20-91E5377F8CA5}" srcOrd="0" destOrd="0" presId="urn:microsoft.com/office/officeart/2005/8/layout/cycle6"/>
    <dgm:cxn modelId="{CF45B03D-E3A3-4237-B683-F643DE127DA1}" type="presOf" srcId="{94D61783-AA91-4873-AF86-671FC7646AF7}" destId="{BDB9A4E6-E911-4627-A56D-1269AA8D322A}" srcOrd="0" destOrd="0" presId="urn:microsoft.com/office/officeart/2005/8/layout/cycle6"/>
    <dgm:cxn modelId="{1C3C0705-7E42-4653-87BA-A7CE3E0D79BA}" type="presOf" srcId="{631D1371-850F-436C-B0F5-1E2B0C40E81C}" destId="{5C9D35D3-5A64-47C1-A981-F51F0CC80FD5}" srcOrd="0" destOrd="0" presId="urn:microsoft.com/office/officeart/2005/8/layout/cycle6"/>
    <dgm:cxn modelId="{E95B00E3-29DA-4712-BD8C-477FBD3702B2}" type="presOf" srcId="{6C8F49A6-2A86-462D-B801-D45BFBF50D9D}" destId="{5E4F7B12-3DD0-4169-917F-5D97B70FF4CD}" srcOrd="0" destOrd="0" presId="urn:microsoft.com/office/officeart/2005/8/layout/cycle6"/>
    <dgm:cxn modelId="{59BBE68E-9370-4419-9DB7-21549EF38D63}" srcId="{A6115AF3-884A-4A9F-8CE3-2BC9FD6B9128}" destId="{D4EF541C-2E8D-47DC-969A-696704FD1109}" srcOrd="1" destOrd="0" parTransId="{7FE2D0EC-D4D0-41EF-8DD6-8C572D2E51F2}" sibTransId="{94D61783-AA91-4873-AF86-671FC7646AF7}"/>
    <dgm:cxn modelId="{6AC6DE2F-3DB8-45C0-B0EE-D2AD662E4FC4}" type="presOf" srcId="{34D0BF86-9FF7-4127-9C42-36ECDAC01DE0}" destId="{48E2E7D6-0E1B-4746-8D4E-C325D9FC2AF9}" srcOrd="0" destOrd="0" presId="urn:microsoft.com/office/officeart/2005/8/layout/cycle6"/>
    <dgm:cxn modelId="{21052629-8F6E-4E89-9EF7-D8AFF0DE90F2}" srcId="{A6115AF3-884A-4A9F-8CE3-2BC9FD6B9128}" destId="{631D1371-850F-436C-B0F5-1E2B0C40E81C}" srcOrd="3" destOrd="0" parTransId="{BAB777DA-74FE-41E7-81EC-3EEE0AFA7B30}" sibTransId="{6C8F49A6-2A86-462D-B801-D45BFBF50D9D}"/>
    <dgm:cxn modelId="{9EBAC0C6-C4FF-498D-A605-6219DBB62B8D}" srcId="{A6115AF3-884A-4A9F-8CE3-2BC9FD6B9128}" destId="{6F84ED1D-0CCF-41A7-8E64-86367F8C2D42}" srcOrd="2" destOrd="0" parTransId="{53C86B4B-E452-48AA-998A-8552B3A2A1E5}" sibTransId="{34D0BF86-9FF7-4127-9C42-36ECDAC01DE0}"/>
    <dgm:cxn modelId="{3D7B278F-D59B-40D7-A969-334BD8899DCF}" type="presOf" srcId="{A2508168-8698-46CA-94BA-3B6D4DA7269A}" destId="{A7569F0C-7D0D-4298-9E05-5F98FC9A969C}" srcOrd="0" destOrd="0" presId="urn:microsoft.com/office/officeart/2005/8/layout/cycle6"/>
    <dgm:cxn modelId="{91CCCBB0-B8E2-45C2-81AB-23D6589F669D}" type="presOf" srcId="{6F84ED1D-0CCF-41A7-8E64-86367F8C2D42}" destId="{18F3ACD3-E334-44D9-8ADD-44FDC38697E2}" srcOrd="0" destOrd="0" presId="urn:microsoft.com/office/officeart/2005/8/layout/cycle6"/>
    <dgm:cxn modelId="{39F47E95-5BF2-42E2-875E-A6D324405966}" type="presOf" srcId="{315AD931-A6BA-4EC0-99FF-ECAEC8F6CAF5}" destId="{EC1B9E5B-CFED-4957-8307-4070E1A804AE}" srcOrd="0" destOrd="0" presId="urn:microsoft.com/office/officeart/2005/8/layout/cycle6"/>
    <dgm:cxn modelId="{F98CC693-43B1-4EC8-ADAC-9EE30194687A}" type="presOf" srcId="{D4EF541C-2E8D-47DC-969A-696704FD1109}" destId="{D9E19231-7EED-4C9D-9003-C8C599EC7D6A}" srcOrd="0" destOrd="0" presId="urn:microsoft.com/office/officeart/2005/8/layout/cycle6"/>
    <dgm:cxn modelId="{D1758F71-6928-4BCC-846F-95F69C0AAF48}" srcId="{A6115AF3-884A-4A9F-8CE3-2BC9FD6B9128}" destId="{315AD931-A6BA-4EC0-99FF-ECAEC8F6CAF5}" srcOrd="0" destOrd="0" parTransId="{6D94636E-5DE2-4729-A0CA-FDA41182B7BF}" sibTransId="{A2508168-8698-46CA-94BA-3B6D4DA7269A}"/>
    <dgm:cxn modelId="{40E6A9FE-3606-452A-A231-C5845110A318}" type="presParOf" srcId="{2C65AC6B-5A0E-4DAD-AE20-91E5377F8CA5}" destId="{EC1B9E5B-CFED-4957-8307-4070E1A804AE}" srcOrd="0" destOrd="0" presId="urn:microsoft.com/office/officeart/2005/8/layout/cycle6"/>
    <dgm:cxn modelId="{B3BCF39F-E65C-4178-B549-EEF3CC7314C3}" type="presParOf" srcId="{2C65AC6B-5A0E-4DAD-AE20-91E5377F8CA5}" destId="{355588D9-47FE-46A2-9D58-7BF6D75AB29D}" srcOrd="1" destOrd="0" presId="urn:microsoft.com/office/officeart/2005/8/layout/cycle6"/>
    <dgm:cxn modelId="{B8F1C3C3-E08C-4D04-9721-F323E96B5D1F}" type="presParOf" srcId="{2C65AC6B-5A0E-4DAD-AE20-91E5377F8CA5}" destId="{A7569F0C-7D0D-4298-9E05-5F98FC9A969C}" srcOrd="2" destOrd="0" presId="urn:microsoft.com/office/officeart/2005/8/layout/cycle6"/>
    <dgm:cxn modelId="{EE2C1C13-058D-4ABA-BFBA-26E1DC8447CC}" type="presParOf" srcId="{2C65AC6B-5A0E-4DAD-AE20-91E5377F8CA5}" destId="{D9E19231-7EED-4C9D-9003-C8C599EC7D6A}" srcOrd="3" destOrd="0" presId="urn:microsoft.com/office/officeart/2005/8/layout/cycle6"/>
    <dgm:cxn modelId="{8BAE308E-67E9-4BD0-8290-4F18E9C3D74C}" type="presParOf" srcId="{2C65AC6B-5A0E-4DAD-AE20-91E5377F8CA5}" destId="{C329F1F7-8324-4E0E-AF6B-0B10A96CE6A0}" srcOrd="4" destOrd="0" presId="urn:microsoft.com/office/officeart/2005/8/layout/cycle6"/>
    <dgm:cxn modelId="{0FB269A9-40A9-4764-85FB-A23CA18F0085}" type="presParOf" srcId="{2C65AC6B-5A0E-4DAD-AE20-91E5377F8CA5}" destId="{BDB9A4E6-E911-4627-A56D-1269AA8D322A}" srcOrd="5" destOrd="0" presId="urn:microsoft.com/office/officeart/2005/8/layout/cycle6"/>
    <dgm:cxn modelId="{48C83D84-131C-4858-9924-297BD62402F4}" type="presParOf" srcId="{2C65AC6B-5A0E-4DAD-AE20-91E5377F8CA5}" destId="{18F3ACD3-E334-44D9-8ADD-44FDC38697E2}" srcOrd="6" destOrd="0" presId="urn:microsoft.com/office/officeart/2005/8/layout/cycle6"/>
    <dgm:cxn modelId="{37475E74-6705-4DB1-BAAD-00E1E6F133DE}" type="presParOf" srcId="{2C65AC6B-5A0E-4DAD-AE20-91E5377F8CA5}" destId="{B0120B77-E2EE-44AB-877C-0702C3D0B602}" srcOrd="7" destOrd="0" presId="urn:microsoft.com/office/officeart/2005/8/layout/cycle6"/>
    <dgm:cxn modelId="{4406AC1B-493C-487D-97F7-C409CFA643A8}" type="presParOf" srcId="{2C65AC6B-5A0E-4DAD-AE20-91E5377F8CA5}" destId="{48E2E7D6-0E1B-4746-8D4E-C325D9FC2AF9}" srcOrd="8" destOrd="0" presId="urn:microsoft.com/office/officeart/2005/8/layout/cycle6"/>
    <dgm:cxn modelId="{DE5418A4-C401-45BE-9DB1-F7BD6480AD6E}" type="presParOf" srcId="{2C65AC6B-5A0E-4DAD-AE20-91E5377F8CA5}" destId="{5C9D35D3-5A64-47C1-A981-F51F0CC80FD5}" srcOrd="9" destOrd="0" presId="urn:microsoft.com/office/officeart/2005/8/layout/cycle6"/>
    <dgm:cxn modelId="{461B353B-EF92-450F-A986-4973450907D1}" type="presParOf" srcId="{2C65AC6B-5A0E-4DAD-AE20-91E5377F8CA5}" destId="{C3AF016E-BD73-4141-AC0B-E6B0D04E2A52}" srcOrd="10" destOrd="0" presId="urn:microsoft.com/office/officeart/2005/8/layout/cycle6"/>
    <dgm:cxn modelId="{B53E494A-D4F2-4F72-881F-7E19736942D1}" type="presParOf" srcId="{2C65AC6B-5A0E-4DAD-AE20-91E5377F8CA5}" destId="{5E4F7B12-3DD0-4169-917F-5D97B70FF4CD}" srcOrd="11" destOrd="0" presId="urn:microsoft.com/office/officeart/2005/8/layout/cycle6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293BD73-0148-4A2A-B356-271802ECD293}" type="datetimeFigureOut">
              <a:rPr lang="en-GB"/>
              <a:pPr>
                <a:defRPr/>
              </a:pPr>
              <a:t>17/07/2017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6FFFDEE-7E49-401A-AEC5-C61A5B405D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155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DEE-7E49-401A-AEC5-C61A5B405D48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14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7C1F0D-8CAC-4B22-AC87-7153BA93BE51}" type="slidenum">
              <a:rPr lang="en-GB" altLang="fr-F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altLang="fr-F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02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76225" y="6446838"/>
            <a:ext cx="747713" cy="27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942138" y="6334125"/>
            <a:ext cx="1935162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 userDrawn="1"/>
        </p:nvSpPr>
        <p:spPr bwMode="hidden">
          <a:xfrm>
            <a:off x="276225" y="265113"/>
            <a:ext cx="8601075" cy="6297612"/>
          </a:xfrm>
          <a:prstGeom prst="rect">
            <a:avLst/>
          </a:prstGeom>
          <a:solidFill>
            <a:srgbClr val="AF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TextBox 12"/>
          <p:cNvSpPr txBox="1">
            <a:spLocks noChangeArrowheads="1"/>
          </p:cNvSpPr>
          <p:nvPr userDrawn="1"/>
        </p:nvSpPr>
        <p:spPr bwMode="auto">
          <a:xfrm>
            <a:off x="483880" y="1068388"/>
            <a:ext cx="4041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fr-FR" sz="1200" dirty="0" err="1" smtClean="0">
                <a:solidFill>
                  <a:srgbClr val="FFFFFF"/>
                </a:solidFill>
              </a:rPr>
              <a:t>Combustion</a:t>
            </a:r>
            <a:endParaRPr lang="en-GB" altLang="fr-FR" sz="12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4"/>
          <p:cNvCxnSpPr/>
          <p:nvPr userDrawn="1"/>
        </p:nvCxnSpPr>
        <p:spPr>
          <a:xfrm>
            <a:off x="276225" y="1316038"/>
            <a:ext cx="100965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6943725" y="434975"/>
            <a:ext cx="17113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352" y="2082338"/>
            <a:ext cx="6300000" cy="621792"/>
          </a:xfrm>
        </p:spPr>
        <p:txBody>
          <a:bodyPr anchor="b"/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2" y="2713274"/>
            <a:ext cx="6300000" cy="1380744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200">
                <a:solidFill>
                  <a:srgbClr val="B1B3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30225" y="6026595"/>
            <a:ext cx="4041775" cy="173037"/>
          </a:xfrm>
        </p:spPr>
        <p:txBody>
          <a:bodyPr>
            <a:noAutofit/>
          </a:bodyPr>
          <a:lstStyle>
            <a:lvl1pPr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0224" y="6195758"/>
            <a:ext cx="4041775" cy="173037"/>
          </a:xfrm>
        </p:spPr>
        <p:txBody>
          <a:bodyPr>
            <a:noAutofit/>
          </a:bodyPr>
          <a:lstStyle>
            <a:lvl1pPr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7248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76225" y="265113"/>
            <a:ext cx="8601075" cy="5888037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>
          <a:xfrm>
            <a:off x="520700" y="4197350"/>
            <a:ext cx="8083550" cy="169068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947A9-51A6-4694-A5E8-77F883EC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33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225" y="466343"/>
            <a:ext cx="2727325" cy="8316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168070" y="486642"/>
            <a:ext cx="3408507" cy="796925"/>
          </a:xfrm>
        </p:spPr>
        <p:txBody>
          <a:bodyPr>
            <a:noAutofit/>
          </a:bodyPr>
          <a:lstStyle>
            <a:lvl1pPr>
              <a:defRPr sz="14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CC4D3-7199-4559-8D67-2FAE022F0B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585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C436-A27C-4859-8863-954772CAC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0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16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4015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CE3ED-35E3-464F-8F16-65F31B1041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83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276225" y="265113"/>
            <a:ext cx="8601075" cy="5888037"/>
          </a:xfrm>
          <a:prstGeom prst="rect">
            <a:avLst/>
          </a:prstGeom>
          <a:solidFill>
            <a:srgbClr val="AF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4" name="Straight Connector 6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505325" y="312738"/>
            <a:ext cx="4216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0352" y="3776471"/>
            <a:ext cx="4041647" cy="2157985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noProof="0" smtClean="0"/>
              <a:t>Modifiez le style des sous-titres du masque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1B5BB-D702-4040-BC7C-41DFB19298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78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hidden">
          <a:xfrm>
            <a:off x="140677" y="140683"/>
            <a:ext cx="8892000" cy="6588000"/>
          </a:xfrm>
          <a:prstGeom prst="rect">
            <a:avLst/>
          </a:prstGeom>
          <a:solidFill>
            <a:srgbClr val="FFFFFF"/>
          </a:solidFill>
          <a:ln w="285750" cmpd="sng">
            <a:solidFill>
              <a:srgbClr val="AF0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Fives Presentation - March 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60C7-EF38-47B7-A287-2AA77049900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76225" y="6324981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0352" y="3776471"/>
            <a:ext cx="4041647" cy="2157985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aseline="0">
                <a:solidFill>
                  <a:srgbClr val="AF007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 smtClean="0"/>
              <a:t>Enter contact details (as example)</a:t>
            </a:r>
            <a:endParaRPr lang="en-GB" noProof="0" dirty="0"/>
          </a:p>
        </p:txBody>
      </p:sp>
      <p:pic>
        <p:nvPicPr>
          <p:cNvPr id="13" name="Image 12" descr="Fives_logoTagline_quadri_80mm_CS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7446" y="549152"/>
            <a:ext cx="3890754" cy="195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Title Slide 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76225" y="6446838"/>
            <a:ext cx="747713" cy="27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942138" y="6334125"/>
            <a:ext cx="1935162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 userDrawn="1"/>
        </p:nvSpPr>
        <p:spPr bwMode="hidden">
          <a:xfrm>
            <a:off x="124691" y="155864"/>
            <a:ext cx="8873836" cy="6546271"/>
          </a:xfrm>
          <a:prstGeom prst="rect">
            <a:avLst/>
          </a:prstGeom>
          <a:solidFill>
            <a:schemeClr val="bg1"/>
          </a:solidFill>
          <a:ln w="333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352" y="2082338"/>
            <a:ext cx="6300000" cy="621792"/>
          </a:xfrm>
        </p:spPr>
        <p:txBody>
          <a:bodyPr anchor="b"/>
          <a:lstStyle>
            <a:lvl1pPr algn="l">
              <a:defRPr sz="2800">
                <a:solidFill>
                  <a:srgbClr val="AF007C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2" y="2713274"/>
            <a:ext cx="6300000" cy="1380744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200">
                <a:solidFill>
                  <a:srgbClr val="B1B3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30225" y="6026595"/>
            <a:ext cx="4041775" cy="173037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0224" y="6195758"/>
            <a:ext cx="4041775" cy="173037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pic>
        <p:nvPicPr>
          <p:cNvPr id="14" name="Image 13" descr="Fives_logoTagline_quadri_80mm_CS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7612" y="434853"/>
            <a:ext cx="1613361" cy="821192"/>
          </a:xfrm>
          <a:prstGeom prst="rect">
            <a:avLst/>
          </a:prstGeom>
        </p:spPr>
      </p:pic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83880" y="1068388"/>
            <a:ext cx="4041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fr-FR" sz="1200" dirty="0" err="1" smtClean="0">
                <a:solidFill>
                  <a:srgbClr val="AF007C"/>
                </a:solidFill>
              </a:rPr>
              <a:t>Combustion</a:t>
            </a:r>
            <a:endParaRPr lang="en-GB" altLang="fr-FR" sz="1200" dirty="0">
              <a:solidFill>
                <a:srgbClr val="AF007C"/>
              </a:solidFill>
            </a:endParaRPr>
          </a:p>
        </p:txBody>
      </p:sp>
      <p:cxnSp>
        <p:nvCxnSpPr>
          <p:cNvPr id="23" name="Straight Connector 14"/>
          <p:cNvCxnSpPr/>
          <p:nvPr userDrawn="1"/>
        </p:nvCxnSpPr>
        <p:spPr>
          <a:xfrm>
            <a:off x="276225" y="1316038"/>
            <a:ext cx="100965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48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CDF8A-0625-432F-8710-298EDC09C7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227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14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276515" y="954952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075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0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626669"/>
            <a:ext cx="4030598" cy="4526481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571999" y="1626669"/>
            <a:ext cx="4025187" cy="4526481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6F305-C1F0-4E70-8238-56B55E3AA0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3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34" name="Espace réservé du contenu 11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3246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276225" y="265113"/>
            <a:ext cx="8601075" cy="5888037"/>
          </a:xfrm>
          <a:prstGeom prst="rect">
            <a:avLst/>
          </a:prstGeom>
          <a:solidFill>
            <a:srgbClr val="AF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5" name="Straight Connector 6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/>
          <p:cNvCxnSpPr/>
          <p:nvPr userDrawn="1"/>
        </p:nvCxnSpPr>
        <p:spPr>
          <a:xfrm>
            <a:off x="530225" y="2222500"/>
            <a:ext cx="306388" cy="0"/>
          </a:xfrm>
          <a:prstGeom prst="line">
            <a:avLst/>
          </a:prstGeom>
          <a:ln w="19050">
            <a:solidFill>
              <a:srgbClr val="B1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7783513" y="511175"/>
            <a:ext cx="835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0352" y="1417320"/>
            <a:ext cx="6300000" cy="621792"/>
          </a:xfrm>
        </p:spPr>
        <p:txBody>
          <a:bodyPr anchor="b"/>
          <a:lstStyle>
            <a:lvl1pPr algn="l">
              <a:defRPr sz="2200">
                <a:solidFill>
                  <a:srgbClr val="FFFFFF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0352" y="2377440"/>
            <a:ext cx="6300000" cy="27000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200">
                <a:solidFill>
                  <a:srgbClr val="B1B3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6465A-E840-4B34-9C60-22B200C079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5" name="TextBox 12"/>
          <p:cNvSpPr txBox="1">
            <a:spLocks noChangeArrowheads="1"/>
          </p:cNvSpPr>
          <p:nvPr userDrawn="1"/>
        </p:nvSpPr>
        <p:spPr bwMode="auto">
          <a:xfrm>
            <a:off x="483880" y="1068388"/>
            <a:ext cx="4041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fr-FR" sz="1200" dirty="0" err="1" smtClean="0">
                <a:solidFill>
                  <a:srgbClr val="FFFFFF"/>
                </a:solidFill>
              </a:rPr>
              <a:t>Combustion</a:t>
            </a:r>
            <a:endParaRPr lang="en-GB" altLang="fr-FR" sz="1200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14"/>
          <p:cNvCxnSpPr/>
          <p:nvPr userDrawn="1"/>
        </p:nvCxnSpPr>
        <p:spPr>
          <a:xfrm>
            <a:off x="276225" y="1316038"/>
            <a:ext cx="100965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28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[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626669"/>
            <a:ext cx="2727324" cy="4526481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200"/>
            </a:lvl1pPr>
            <a:lvl2pPr>
              <a:spcBef>
                <a:spcPts val="1200"/>
              </a:spcBef>
              <a:defRPr sz="1200"/>
            </a:lvl2pPr>
            <a:lvl3pPr>
              <a:spcBef>
                <a:spcPts val="1200"/>
              </a:spcBef>
              <a:defRPr sz="1050"/>
            </a:lvl3pPr>
            <a:lvl4pPr>
              <a:spcBef>
                <a:spcPts val="1200"/>
              </a:spcBef>
              <a:defRPr sz="1050"/>
            </a:lvl4pPr>
            <a:lvl5pPr>
              <a:spcBef>
                <a:spcPts val="1200"/>
              </a:spcBef>
              <a:defRPr sz="10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167063" y="1657350"/>
            <a:ext cx="5710237" cy="44958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F2DC4-E32E-4ABE-95CC-648BFA15C8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3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23" name="Espace réservé du contenu 11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6178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284163" y="1657350"/>
            <a:ext cx="8320087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C2141-F185-4D7B-B9CE-1016C1C1FA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2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18" name="Espace réservé du contenu 11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713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-ou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657350"/>
            <a:ext cx="8601074" cy="4495800"/>
          </a:xfrm>
          <a:solidFill>
            <a:srgbClr val="AF007C"/>
          </a:solidFill>
        </p:spPr>
        <p:txBody>
          <a:bodyPr lIns="234000" tIns="198000" rIns="1440000" bIns="198000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  <a:lvl2pPr marL="247650" indent="-247650">
              <a:defRPr sz="2800" b="1">
                <a:solidFill>
                  <a:srgbClr val="FFFFFF"/>
                </a:solidFill>
              </a:defRPr>
            </a:lvl2pPr>
            <a:lvl3pPr marL="503238" indent="-238125">
              <a:defRPr sz="2400" b="1">
                <a:solidFill>
                  <a:srgbClr val="FFFFFF"/>
                </a:solidFill>
              </a:defRPr>
            </a:lvl3pPr>
            <a:lvl4pPr marL="768350" indent="-255588">
              <a:defRPr sz="2400" b="1">
                <a:solidFill>
                  <a:srgbClr val="FFFFFF"/>
                </a:solidFill>
              </a:defRPr>
            </a:lvl4pPr>
            <a:lvl5pPr marL="1014413" indent="-236538"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D0C08-DB44-4038-A019-092838E54D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21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74325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76225" y="265113"/>
            <a:ext cx="8601075" cy="5888037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50E7-C9BC-4817-83D1-A3889AB297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14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6225" y="466725"/>
            <a:ext cx="7143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 smtClean="0"/>
              <a:t>Click to edit Master title style</a:t>
            </a:r>
            <a:endParaRPr lang="en-GB" altLang="fr-FR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6225" y="1627188"/>
            <a:ext cx="83280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en-GB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0" y="6597650"/>
            <a:ext cx="2009775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AF007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3" y="6597650"/>
            <a:ext cx="4008437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AF007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250" y="6597650"/>
            <a:ext cx="273050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888B8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A30C91-6C8F-4223-A2BF-3C1B247E16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276225" y="6451600"/>
            <a:ext cx="27273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fr-FR" sz="1000">
                <a:solidFill>
                  <a:srgbClr val="888B8D"/>
                </a:solidFill>
              </a:rPr>
              <a:t>Confidential</a:t>
            </a:r>
          </a:p>
        </p:txBody>
      </p:sp>
      <p:sp>
        <p:nvSpPr>
          <p:cNvPr id="1032" name="TextBox 8"/>
          <p:cNvSpPr txBox="1">
            <a:spLocks noChangeArrowheads="1"/>
          </p:cNvSpPr>
          <p:nvPr/>
        </p:nvSpPr>
        <p:spPr bwMode="auto">
          <a:xfrm>
            <a:off x="6677601" y="6599238"/>
            <a:ext cx="18938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GB" altLang="fr-FR" sz="1000" dirty="0" smtClean="0">
                <a:solidFill>
                  <a:srgbClr val="AF007C"/>
                </a:solidFill>
              </a:rPr>
              <a:t>Combustion</a:t>
            </a:r>
            <a:endParaRPr lang="en-GB" altLang="fr-FR" sz="1000" dirty="0">
              <a:solidFill>
                <a:srgbClr val="AF007C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4686" y="303355"/>
            <a:ext cx="835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6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7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lnSpc>
          <a:spcPct val="95000"/>
        </a:lnSpc>
        <a:spcBef>
          <a:spcPct val="0"/>
        </a:spcBef>
        <a:spcAft>
          <a:spcPct val="0"/>
        </a:spcAft>
        <a:defRPr b="1" kern="1200">
          <a:solidFill>
            <a:srgbClr val="AF007C"/>
          </a:solidFill>
          <a:latin typeface="+mj-lt"/>
          <a:ea typeface="+mj-ea"/>
          <a:cs typeface="+mj-cs"/>
        </a:defRPr>
      </a:lvl1pPr>
      <a:lvl2pPr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2pPr>
      <a:lvl3pPr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3pPr>
      <a:lvl4pPr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4pPr>
      <a:lvl5pPr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9pPr>
    </p:titleStyle>
    <p:bodyStyle>
      <a:lvl1pPr algn="l" rtl="0" fontAlgn="base">
        <a:lnSpc>
          <a:spcPct val="105000"/>
        </a:lnSpc>
        <a:spcBef>
          <a:spcPts val="1400"/>
        </a:spcBef>
        <a:spcAft>
          <a:spcPct val="0"/>
        </a:spcAft>
        <a:defRPr sz="1600" kern="1200">
          <a:solidFill>
            <a:srgbClr val="888B8D"/>
          </a:solidFill>
          <a:latin typeface="+mn-lt"/>
          <a:ea typeface="+mn-ea"/>
          <a:cs typeface="+mn-cs"/>
        </a:defRPr>
      </a:lvl1pPr>
      <a:lvl2pPr marL="127000" indent="-127000" algn="l" rtl="0" fontAlgn="base">
        <a:lnSpc>
          <a:spcPct val="105000"/>
        </a:lnSpc>
        <a:spcBef>
          <a:spcPts val="1400"/>
        </a:spcBef>
        <a:spcAft>
          <a:spcPct val="0"/>
        </a:spcAft>
        <a:buFont typeface="Arial" charset="0"/>
        <a:buChar char="•"/>
        <a:defRPr sz="1600" kern="1200">
          <a:solidFill>
            <a:srgbClr val="888B8D"/>
          </a:solidFill>
          <a:latin typeface="+mn-lt"/>
          <a:ea typeface="+mn-ea"/>
          <a:cs typeface="+mn-cs"/>
        </a:defRPr>
      </a:lvl2pPr>
      <a:lvl3pPr marL="254000" indent="-127000" algn="l" rtl="0" fontAlgn="base">
        <a:lnSpc>
          <a:spcPct val="105000"/>
        </a:lnSpc>
        <a:spcBef>
          <a:spcPts val="1400"/>
        </a:spcBef>
        <a:spcAft>
          <a:spcPct val="0"/>
        </a:spcAft>
        <a:buFont typeface="Arial" charset="0"/>
        <a:buChar char="•"/>
        <a:defRPr sz="1400" kern="1200">
          <a:solidFill>
            <a:srgbClr val="888B8D"/>
          </a:solidFill>
          <a:latin typeface="+mn-lt"/>
          <a:ea typeface="+mn-ea"/>
          <a:cs typeface="+mn-cs"/>
        </a:defRPr>
      </a:lvl3pPr>
      <a:lvl4pPr marL="368300" indent="-114300" algn="l" rtl="0" fontAlgn="base">
        <a:lnSpc>
          <a:spcPct val="105000"/>
        </a:lnSpc>
        <a:spcBef>
          <a:spcPts val="1400"/>
        </a:spcBef>
        <a:spcAft>
          <a:spcPct val="0"/>
        </a:spcAft>
        <a:buFont typeface="Arial" charset="0"/>
        <a:buChar char="•"/>
        <a:defRPr sz="1400" kern="1200">
          <a:solidFill>
            <a:srgbClr val="888B8D"/>
          </a:solidFill>
          <a:latin typeface="+mn-lt"/>
          <a:ea typeface="+mn-ea"/>
          <a:cs typeface="+mn-cs"/>
        </a:defRPr>
      </a:lvl4pPr>
      <a:lvl5pPr marL="457200" indent="-88900" algn="l" rtl="0" fontAlgn="base">
        <a:lnSpc>
          <a:spcPct val="105000"/>
        </a:lnSpc>
        <a:spcBef>
          <a:spcPts val="1400"/>
        </a:spcBef>
        <a:spcAft>
          <a:spcPct val="0"/>
        </a:spcAft>
        <a:buFont typeface="Arial" charset="0"/>
        <a:buChar char="•"/>
        <a:defRPr sz="1200" kern="1200">
          <a:solidFill>
            <a:srgbClr val="888B8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microsoft.com/office/2007/relationships/hdphoto" Target="../media/hdphoto3.wdp"/><Relationship Id="rId3" Type="http://schemas.openxmlformats.org/officeDocument/2006/relationships/hyperlink" Target="http://images.google.fr/imgres?imgurl=http://www.sie.fr/images/lcie.gif&amp;imgrefurl=http://www.sie.fr/qualite.php&amp;h=200&amp;w=185&amp;sz=7&amp;hl=fr&amp;start=1&amp;um=1&amp;tbnid=MRO8cahY_zvbAM:&amp;tbnh=104&amp;tbnw=96&amp;prev=/images?q%3DLcie%26um%3D1%26hl%3Dfr%26sa%3DN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1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11" Type="http://schemas.openxmlformats.org/officeDocument/2006/relationships/image" Target="../media/image36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2.png"/><Relationship Id="rId7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1.jpe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50.jpe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jpeg"/><Relationship Id="rId7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530225" y="2082800"/>
            <a:ext cx="6300788" cy="620713"/>
          </a:xfrm>
        </p:spPr>
        <p:txBody>
          <a:bodyPr/>
          <a:lstStyle/>
          <a:p>
            <a:r>
              <a:rPr lang="de-DE" altLang="fr-FR" dirty="0" err="1" smtClean="0"/>
              <a:t>Analysers</a:t>
            </a:r>
            <a:r>
              <a:rPr lang="de-DE" altLang="fr-FR" dirty="0" smtClean="0"/>
              <a:t> &amp; Instruments </a:t>
            </a:r>
            <a:r>
              <a:rPr lang="de-DE" altLang="fr-FR" dirty="0" err="1" smtClean="0"/>
              <a:t>department</a:t>
            </a:r>
            <a:endParaRPr lang="en-GB" altLang="fr-FR" dirty="0" smtClean="0"/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>
          <a:xfrm>
            <a:off x="530224" y="2713039"/>
            <a:ext cx="8183470" cy="126729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altLang="fr-FR" dirty="0" smtClean="0"/>
              <a:t>Flame </a:t>
            </a:r>
            <a:r>
              <a:rPr lang="de-DE" altLang="fr-FR" dirty="0" err="1" smtClean="0"/>
              <a:t>detectors</a:t>
            </a:r>
            <a:r>
              <a:rPr lang="de-DE" altLang="fr-FR" dirty="0" smtClean="0"/>
              <a:t> – Ruby </a:t>
            </a:r>
            <a:r>
              <a:rPr lang="de-DE" altLang="fr-FR" dirty="0" err="1" smtClean="0"/>
              <a:t>Packscan</a:t>
            </a:r>
            <a:r>
              <a:rPr lang="de-DE" altLang="fr-FR" dirty="0" smtClean="0"/>
              <a:t>, </a:t>
            </a:r>
            <a:r>
              <a:rPr lang="de-DE" altLang="fr-FR" dirty="0" err="1" smtClean="0"/>
              <a:t>Safyr</a:t>
            </a:r>
            <a:r>
              <a:rPr lang="de-DE" altLang="fr-FR" dirty="0" smtClean="0"/>
              <a:t> </a:t>
            </a:r>
            <a:r>
              <a:rPr lang="de-DE" altLang="fr-FR" dirty="0" err="1" smtClean="0"/>
              <a:t>Packscan</a:t>
            </a:r>
            <a:r>
              <a:rPr lang="de-DE" altLang="fr-FR" dirty="0" smtClean="0"/>
              <a:t>, </a:t>
            </a:r>
            <a:r>
              <a:rPr lang="de-DE" altLang="fr-FR" dirty="0" err="1" smtClean="0"/>
              <a:t>Darkscan</a:t>
            </a:r>
            <a:endParaRPr lang="en-GB" altLang="fr-FR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225" y="6026150"/>
            <a:ext cx="4041775" cy="1730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September 29</a:t>
            </a:r>
            <a:r>
              <a:rPr lang="de-DE" sz="1000" dirty="0" smtClean="0"/>
              <a:t>th</a:t>
            </a:r>
            <a:r>
              <a:rPr lang="de-DE" dirty="0" smtClean="0"/>
              <a:t>, 2015</a:t>
            </a:r>
            <a:endParaRPr lang="en-GB" dirty="0"/>
          </a:p>
        </p:txBody>
      </p:sp>
      <p:sp>
        <p:nvSpPr>
          <p:cNvPr id="1638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0225" y="6196013"/>
            <a:ext cx="4041775" cy="173037"/>
          </a:xfrm>
        </p:spPr>
        <p:txBody>
          <a:bodyPr/>
          <a:lstStyle/>
          <a:p>
            <a:r>
              <a:rPr lang="de-DE" altLang="fr-FR" dirty="0" err="1" smtClean="0"/>
              <a:t>Prepared</a:t>
            </a:r>
            <a:r>
              <a:rPr lang="de-DE" altLang="fr-FR" dirty="0" smtClean="0"/>
              <a:t> </a:t>
            </a:r>
            <a:r>
              <a:rPr lang="de-DE" altLang="fr-FR" dirty="0" err="1" smtClean="0"/>
              <a:t>by</a:t>
            </a:r>
            <a:r>
              <a:rPr lang="de-DE" altLang="fr-FR" dirty="0" smtClean="0"/>
              <a:t>: Bernard </a:t>
            </a:r>
            <a:r>
              <a:rPr lang="de-DE" altLang="fr-FR" dirty="0" err="1" smtClean="0"/>
              <a:t>Lafont</a:t>
            </a:r>
            <a:endParaRPr lang="en-GB" alt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DARKSCAN description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smtClean="0"/>
              <a:t>Basic </a:t>
            </a:r>
            <a:r>
              <a:rPr lang="fr-FR" dirty="0" err="1" smtClean="0"/>
              <a:t>principle</a:t>
            </a:r>
            <a:endParaRPr lang="fr-FR" dirty="0"/>
          </a:p>
        </p:txBody>
      </p:sp>
      <p:pic>
        <p:nvPicPr>
          <p:cNvPr id="8" name="Picture 7" descr="packsc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9" y="1259838"/>
            <a:ext cx="5153919" cy="235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6"/>
          <p:cNvSpPr txBox="1">
            <a:spLocks noChangeArrowheads="1"/>
          </p:cNvSpPr>
          <p:nvPr/>
        </p:nvSpPr>
        <p:spPr bwMode="auto">
          <a:xfrm>
            <a:off x="2518056" y="1382803"/>
            <a:ext cx="1556912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                     Darkscan Detector</a:t>
            </a:r>
          </a:p>
        </p:txBody>
      </p:sp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5927630" y="1809213"/>
            <a:ext cx="551916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Lens</a:t>
            </a: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1818167" y="1845006"/>
            <a:ext cx="1364023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             </a:t>
            </a:r>
            <a:r>
              <a:rPr lang="fr-FR" altLang="fr-FR" sz="1100" b="0" dirty="0" smtClean="0"/>
              <a:t>                          Window</a:t>
            </a:r>
            <a:endParaRPr lang="fr-FR" altLang="fr-FR" sz="11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b="0" dirty="0"/>
          </a:p>
        </p:txBody>
      </p:sp>
      <p:sp>
        <p:nvSpPr>
          <p:cNvPr id="12" name="ZoneTexte 9"/>
          <p:cNvSpPr txBox="1">
            <a:spLocks noChangeArrowheads="1"/>
          </p:cNvSpPr>
          <p:nvPr/>
        </p:nvSpPr>
        <p:spPr bwMode="auto">
          <a:xfrm>
            <a:off x="3440995" y="3367778"/>
            <a:ext cx="140589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/>
              <a:t>Cable</a:t>
            </a:r>
          </a:p>
        </p:txBody>
      </p:sp>
      <p:sp>
        <p:nvSpPr>
          <p:cNvPr id="13" name="ZoneTexte 10"/>
          <p:cNvSpPr txBox="1">
            <a:spLocks noChangeArrowheads="1"/>
          </p:cNvSpPr>
          <p:nvPr/>
        </p:nvSpPr>
        <p:spPr bwMode="auto">
          <a:xfrm>
            <a:off x="2832371" y="1132132"/>
            <a:ext cx="1979859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smtClean="0"/>
              <a:t>Dual </a:t>
            </a:r>
            <a:r>
              <a:rPr lang="fr-FR" altLang="fr-FR" sz="1100" b="0" dirty="0" err="1" smtClean="0"/>
              <a:t>temperature</a:t>
            </a:r>
            <a:r>
              <a:rPr lang="fr-FR" altLang="fr-FR" sz="1100" b="0" dirty="0" smtClean="0"/>
              <a:t> </a:t>
            </a:r>
            <a:r>
              <a:rPr lang="fr-FR" altLang="fr-FR" sz="1100" b="0" dirty="0" err="1" smtClean="0"/>
              <a:t>sensor</a:t>
            </a:r>
            <a:endParaRPr lang="fr-FR" altLang="fr-FR" sz="1100" b="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100" b="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36730" y="3847477"/>
            <a:ext cx="8407018" cy="247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Darkscan</a:t>
            </a:r>
            <a:r>
              <a:rPr lang="en-GB" alt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detector:</a:t>
            </a:r>
          </a:p>
          <a:p>
            <a:pPr marL="298450" lvl="1" indent="-171450"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400" dirty="0" smtClean="0"/>
              <a:t>The operation of this detector is based on measuring the variation in temperature difference between two points in a flame.</a:t>
            </a:r>
          </a:p>
          <a:p>
            <a:pPr marL="298450" lvl="1" indent="-171450"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400" dirty="0" smtClean="0"/>
              <a:t>The use of a double thermocouple, in order to measure flame temperature variations, avoids the risk of detecting a fixed surface (such as a wall, bricks etc.) .</a:t>
            </a:r>
          </a:p>
          <a:p>
            <a:pPr marL="298450" lvl="1" indent="-171450"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400" dirty="0" smtClean="0"/>
              <a:t>The detector comprises 2 microcontrollers (mini processors) which periodically check (twice per second), the proper operation of the sensor and of its various electronics parts. </a:t>
            </a:r>
          </a:p>
          <a:p>
            <a:endParaRPr lang="en-GB" altLang="fr-FR" sz="1200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3686862" y="2145088"/>
            <a:ext cx="821976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fr-FR" sz="1200" dirty="0" smtClean="0"/>
          </a:p>
          <a:p>
            <a:r>
              <a:rPr lang="fr-FR" sz="1200" dirty="0" smtClean="0"/>
              <a:t>PCB</a:t>
            </a:r>
          </a:p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15" name="Picture 68" descr="P731002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965" r="94879">
                        <a14:foregroundMark x1="27493" y1="3237" x2="27493" y2="3237"/>
                        <a14:foregroundMark x1="24798" y1="80216" x2="28302" y2="89568"/>
                        <a14:foregroundMark x1="88140" y1="47482" x2="88140" y2="47482"/>
                        <a14:foregroundMark x1="87332" y1="62950" x2="87332" y2="62950"/>
                        <a14:foregroundMark x1="90836" y1="56835" x2="90836" y2="56835"/>
                        <a14:backgroundMark x1="25876" y1="94245" x2="34501" y2="97842"/>
                        <a14:backgroundMark x1="69542" y1="95683" x2="69542" y2="95683"/>
                        <a14:backgroundMark x1="62534" y1="94245" x2="62534" y2="94245"/>
                        <a14:backgroundMark x1="74933" y1="92086" x2="74933" y2="92086"/>
                        <a14:backgroundMark x1="9973" y1="51079" x2="9973" y2="74460"/>
                        <a14:backgroundMark x1="13477" y1="46403" x2="13477" y2="6762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70" y="1177500"/>
            <a:ext cx="815436" cy="61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3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Presentation title goes here [enter in Header &amp; Footer field]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Special</a:t>
            </a:r>
            <a:r>
              <a:rPr lang="fr-FR" dirty="0" smtClean="0"/>
              <a:t> In </a:t>
            </a:r>
            <a:r>
              <a:rPr lang="fr-FR" dirty="0" err="1" smtClean="0"/>
              <a:t>duct</a:t>
            </a:r>
            <a:r>
              <a:rPr lang="fr-FR" dirty="0" smtClean="0"/>
              <a:t> </a:t>
            </a:r>
            <a:r>
              <a:rPr lang="fr-FR" dirty="0" err="1" smtClean="0"/>
              <a:t>burner</a:t>
            </a:r>
            <a:r>
              <a:rPr lang="fr-FR" dirty="0" smtClean="0"/>
              <a:t> </a:t>
            </a:r>
            <a:r>
              <a:rPr lang="fr-FR" dirty="0" err="1" smtClean="0"/>
              <a:t>mounting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/>
          </p:cNvPicPr>
          <p:nvPr>
            <p:ph idx="14"/>
          </p:nvPr>
        </p:nvPicPr>
        <p:blipFill rotWithShape="1">
          <a:blip r:embed="rId2"/>
          <a:srcRect t="909" r="1008"/>
          <a:stretch/>
        </p:blipFill>
        <p:spPr>
          <a:xfrm>
            <a:off x="321803" y="1137524"/>
            <a:ext cx="3676814" cy="2982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4670" y="4380455"/>
            <a:ext cx="31578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01 =  Ball valve G1”1/4 steel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02 = barrage air box galvanized steel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04 = Tee connector F G3/4” galvanized steel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06 = connector M G3/4” brass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07 = threaded nipple G3/4” l= 90 mm galvanized steel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08= nut G1”1/4 galvanized steel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09= connector 3/8”NPT brass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10= swivel galvanized steel (diameter 80mm)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11= flange galvanized  steel (diameter of swivel mounting 170mm)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  <a:p>
            <a:r>
              <a:rPr lang="en-US" sz="900" dirty="0">
                <a:latin typeface="Arial Narrow" panose="020B0606020202030204" pitchFamily="34" charset="0"/>
                <a:cs typeface="Aparajita" panose="020B0604020202020204" pitchFamily="34" charset="0"/>
              </a:rPr>
              <a:t>12= bolt 10X60mm galvanized steel</a:t>
            </a:r>
            <a:endParaRPr lang="fr-FR" sz="900" dirty="0">
              <a:latin typeface="Arial Narrow" panose="020B0606020202030204" pitchFamily="34" charset="0"/>
              <a:cs typeface="Aparajita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617" y="1116418"/>
            <a:ext cx="4289631" cy="30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16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Presentation title goes here [enter in Header &amp; Footer field]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Special</a:t>
            </a:r>
            <a:r>
              <a:rPr lang="fr-FR" dirty="0" smtClean="0"/>
              <a:t> </a:t>
            </a:r>
            <a:r>
              <a:rPr lang="fr-FR" dirty="0" err="1" smtClean="0"/>
              <a:t>optic</a:t>
            </a:r>
            <a:r>
              <a:rPr lang="fr-FR" dirty="0" smtClean="0"/>
              <a:t> </a:t>
            </a:r>
            <a:r>
              <a:rPr lang="fr-FR" dirty="0" err="1" smtClean="0"/>
              <a:t>fiber</a:t>
            </a:r>
            <a:r>
              <a:rPr lang="fr-FR" dirty="0" smtClean="0"/>
              <a:t> scanner UV, IR or </a:t>
            </a:r>
            <a:r>
              <a:rPr lang="fr-FR" dirty="0" err="1" smtClean="0"/>
              <a:t>pyrometric</a:t>
            </a:r>
            <a:r>
              <a:rPr lang="fr-FR" dirty="0" smtClean="0"/>
              <a:t> </a:t>
            </a:r>
            <a:r>
              <a:rPr lang="fr-FR" dirty="0" err="1" smtClean="0"/>
              <a:t>principle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1353384"/>
            <a:ext cx="6420907" cy="15030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990897"/>
              </p:ext>
            </p:extLst>
          </p:nvPr>
        </p:nvGraphicFramePr>
        <p:xfrm>
          <a:off x="4657471" y="3023469"/>
          <a:ext cx="4121545" cy="2922377"/>
        </p:xfrm>
        <a:graphic>
          <a:graphicData uri="http://schemas.openxmlformats.org/drawingml/2006/table">
            <a:tbl>
              <a:tblPr firstRow="1" bandRow="1">
                <a:solidFill>
                  <a:srgbClr val="C5C5C5"/>
                </a:solidFill>
                <a:tableStyleId>{37CE84F3-28C3-443E-9E96-99CF82512B78}</a:tableStyleId>
              </a:tblPr>
              <a:tblGrid>
                <a:gridCol w="2409443"/>
                <a:gridCol w="1712102"/>
              </a:tblGrid>
              <a:tr h="312351">
                <a:tc gridSpan="2"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Universalis ADF Std" pitchFamily="34" charset="0"/>
                        </a:rPr>
                        <a:t>Technical</a:t>
                      </a:r>
                      <a:r>
                        <a:rPr lang="en-US" sz="1100" b="1" baseline="0" dirty="0" smtClean="0">
                          <a:latin typeface="Universalis ADF Std" pitchFamily="34" charset="0"/>
                        </a:rPr>
                        <a:t> features</a:t>
                      </a:r>
                      <a:endParaRPr lang="en-US" sz="1100" b="1" dirty="0">
                        <a:latin typeface="Universalis ADF Std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00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235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Spectral range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UV</a:t>
                      </a:r>
                      <a:r>
                        <a:rPr lang="en-US" sz="1100" baseline="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, IR &amp; </a:t>
                      </a:r>
                      <a:r>
                        <a:rPr lang="en-US" sz="1100" baseline="0" dirty="0" err="1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pyrometric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4460">
                <a:tc>
                  <a:txBody>
                    <a:bodyPr/>
                    <a:lstStyle/>
                    <a:p>
                      <a:r>
                        <a:rPr lang="fr-FR" sz="1100" dirty="0" err="1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Viewing</a:t>
                      </a:r>
                      <a:r>
                        <a:rPr lang="fr-FR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 angle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15°C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3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Operating</a:t>
                      </a:r>
                      <a:r>
                        <a:rPr lang="en-US" sz="1100" baseline="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 temperature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-40°C</a:t>
                      </a:r>
                      <a:r>
                        <a:rPr lang="en-US" sz="1100" baseline="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 to + 350°C 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235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Purge air connection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3/8” NPT F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235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Guiding tube material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1,4301 / </a:t>
                      </a:r>
                      <a:r>
                        <a:rPr lang="en-US" sz="1100" dirty="0" err="1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Inox</a:t>
                      </a:r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 304L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235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Cooling air connection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Depending on site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235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Warranty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AF007C"/>
                          </a:solidFill>
                          <a:latin typeface="Universalis ADF Std" pitchFamily="34" charset="0"/>
                        </a:rPr>
                        <a:t>1 year</a:t>
                      </a:r>
                      <a:endParaRPr lang="en-US" sz="1100" dirty="0">
                        <a:solidFill>
                          <a:srgbClr val="AF007C"/>
                        </a:solidFill>
                        <a:latin typeface="Universalis ADF St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2" descr="G:\DE1\Privé\Dessins et Images et Photos\Darskan Flex\20160822_160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4394" y="1353385"/>
            <a:ext cx="1838606" cy="103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ivadi\Desktop\brochure FO\safyr f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3011999"/>
            <a:ext cx="3897841" cy="29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fr-FR" dirty="0"/>
              <a:t>Flame </a:t>
            </a:r>
            <a:r>
              <a:rPr lang="de-DE" altLang="fr-FR" dirty="0" err="1"/>
              <a:t>detectors</a:t>
            </a:r>
            <a:r>
              <a:rPr lang="de-DE" altLang="fr-FR" dirty="0"/>
              <a:t> – Ruby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Safyr</a:t>
            </a:r>
            <a:r>
              <a:rPr lang="de-DE" altLang="fr-FR" dirty="0"/>
              <a:t>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Darkscan</a:t>
            </a:r>
            <a:endParaRPr lang="en-GB" alt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>
          <a:xfrm>
            <a:off x="287336" y="982004"/>
            <a:ext cx="7158614" cy="374650"/>
          </a:xfrm>
        </p:spPr>
        <p:txBody>
          <a:bodyPr/>
          <a:lstStyle/>
          <a:p>
            <a:r>
              <a:rPr lang="fr-FR" dirty="0"/>
              <a:t>Product description</a:t>
            </a:r>
          </a:p>
          <a:p>
            <a:endParaRPr lang="fr-FR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26002" y="1870393"/>
            <a:ext cx="74208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990600" indent="-990600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1512888" indent="-34290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2035175" indent="-3429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2557463" indent="-3429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3079750" indent="-3429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3536950" indent="-3429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3994150" indent="-3429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4451350" indent="-3429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4908550" indent="-3429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AF007C"/>
              </a:buClr>
              <a:buNone/>
            </a:pPr>
            <a:r>
              <a:rPr lang="fr-FR" alt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C67</a:t>
            </a: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The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cable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outlet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</a:t>
            </a:r>
            <a:r>
              <a:rPr lang="fr-FR" altLang="fr-FR" sz="14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connector</a:t>
            </a: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plug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Maintenance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therefore</a:t>
            </a: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made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easy</a:t>
            </a: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fr-FR" altLang="fr-FR" sz="1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87336" y="1466802"/>
            <a:ext cx="74834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fr-FR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Ruby Packscan </a:t>
            </a:r>
            <a:r>
              <a:rPr lang="fr-FR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fr-FR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Safyr Packscan </a:t>
            </a:r>
            <a:r>
              <a:rPr lang="fr-FR" altLang="fr-FR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flame</a:t>
            </a:r>
            <a:r>
              <a:rPr lang="fr-FR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detectors </a:t>
            </a:r>
            <a:r>
              <a:rPr lang="fr-FR" altLang="fr-FR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exist</a:t>
            </a:r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as :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66697" y="5934137"/>
            <a:ext cx="5734203" cy="307777"/>
          </a:xfrm>
          <a:prstGeom prst="rect">
            <a:avLst/>
          </a:prstGeom>
          <a:noFill/>
          <a:ln w="9525" algn="ctr">
            <a:solidFill>
              <a:srgbClr val="AF007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Darkscan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flame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detector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only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available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the ATEX version</a:t>
            </a:r>
            <a:r>
              <a:rPr lang="fr-FR" altLang="fr-FR" sz="14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pic>
        <p:nvPicPr>
          <p:cNvPr id="11" name="Picture 16" descr="P731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31" y="2424391"/>
            <a:ext cx="1758750" cy="13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P7310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889" y="4409616"/>
            <a:ext cx="1760561" cy="132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137930" y="2892646"/>
            <a:ext cx="10057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Connector</a:t>
            </a:r>
            <a:endParaRPr lang="fr-FR" alt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>
            <a:off x="2890727" y="3064794"/>
            <a:ext cx="1275038" cy="105450"/>
          </a:xfrm>
          <a:prstGeom prst="line">
            <a:avLst/>
          </a:prstGeom>
          <a:noFill/>
          <a:ln w="1905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flipH="1">
            <a:off x="3566113" y="3064657"/>
            <a:ext cx="586004" cy="378405"/>
          </a:xfrm>
          <a:prstGeom prst="line">
            <a:avLst/>
          </a:prstGeom>
          <a:noFill/>
          <a:ln w="1905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4091582" y="4640316"/>
            <a:ext cx="12443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Cable </a:t>
            </a:r>
            <a:r>
              <a:rPr lang="fr-FR" alt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gland</a:t>
            </a:r>
            <a:endParaRPr lang="fr-FR" alt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8040" y="3776116"/>
            <a:ext cx="7933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ATEX</a:t>
            </a:r>
            <a:r>
              <a:rPr lang="fr-FR" alt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The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cable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outlet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through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cable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gland.  The detectors are </a:t>
            </a:r>
            <a:r>
              <a:rPr lang="fr-FR" altLang="fr-FR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certified</a:t>
            </a:r>
            <a:r>
              <a:rPr lang="fr-FR" alt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II 2 GD Ex d IIC </a:t>
            </a:r>
            <a:r>
              <a:rPr lang="fr-FR" alt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T6 and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can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therefore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be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fitted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alt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classified</a:t>
            </a:r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area.</a:t>
            </a:r>
          </a:p>
        </p:txBody>
      </p:sp>
      <p:pic>
        <p:nvPicPr>
          <p:cNvPr id="19" name="Picture 3" descr="G:\DE1\Majda\A&amp;I\Pillard Packscan-Ruby-Safyr\darkscan fiv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0849">
            <a:off x="2294555" y="4386586"/>
            <a:ext cx="955667" cy="127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24"/>
          <p:cNvSpPr>
            <a:spLocks noChangeShapeType="1"/>
          </p:cNvSpPr>
          <p:nvPr/>
        </p:nvSpPr>
        <p:spPr bwMode="auto">
          <a:xfrm flipH="1">
            <a:off x="3110908" y="4812598"/>
            <a:ext cx="1023913" cy="438724"/>
          </a:xfrm>
          <a:prstGeom prst="line">
            <a:avLst/>
          </a:prstGeom>
          <a:noFill/>
          <a:ln w="1905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4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Fitting</a:t>
            </a:r>
            <a:r>
              <a:rPr lang="fr-FR" dirty="0" smtClean="0"/>
              <a:t> (</a:t>
            </a:r>
            <a:r>
              <a:rPr lang="fr-FR" dirty="0" err="1" smtClean="0"/>
              <a:t>Mechanical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Picture 30" descr="packsc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762250"/>
            <a:ext cx="670401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78199" y="1646921"/>
            <a:ext cx="51299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fr-FR" altLang="fr-FR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Fitting</a:t>
            </a:r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to the </a:t>
            </a:r>
            <a:r>
              <a:rPr lang="fr-FR" altLang="fr-FR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burner</a:t>
            </a:r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front face </a:t>
            </a:r>
            <a:r>
              <a:rPr lang="fr-FR" altLang="fr-FR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with</a:t>
            </a:r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a </a:t>
            </a:r>
            <a:r>
              <a:rPr lang="fr-FR" altLang="fr-FR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swivel</a:t>
            </a:r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mount</a:t>
            </a:r>
            <a:r>
              <a:rPr lang="fr-FR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:</a:t>
            </a:r>
            <a:endParaRPr lang="fr-FR" altLang="fr-FR" b="0" dirty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480300" y="2354263"/>
            <a:ext cx="1516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dirty="0"/>
              <a:t>Burner front face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>
            <a:off x="6665913" y="2503488"/>
            <a:ext cx="833437" cy="401637"/>
          </a:xfrm>
          <a:prstGeom prst="line">
            <a:avLst/>
          </a:prstGeom>
          <a:noFill/>
          <a:ln w="1270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494588" y="2981325"/>
            <a:ext cx="12506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dirty="0" err="1"/>
              <a:t>Swivel</a:t>
            </a:r>
            <a:r>
              <a:rPr lang="fr-FR" altLang="fr-FR" sz="1400" b="0" dirty="0"/>
              <a:t> </a:t>
            </a:r>
            <a:r>
              <a:rPr lang="fr-FR" altLang="fr-FR" sz="1400" b="0" dirty="0" err="1"/>
              <a:t>mount</a:t>
            </a:r>
            <a:endParaRPr lang="fr-FR" altLang="fr-FR" sz="1400" b="0" dirty="0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6324600" y="3246438"/>
            <a:ext cx="1206500" cy="361950"/>
          </a:xfrm>
          <a:prstGeom prst="line">
            <a:avLst/>
          </a:prstGeom>
          <a:noFill/>
          <a:ln w="1270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447800" y="2309813"/>
            <a:ext cx="8611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dirty="0"/>
              <a:t>Detector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1922463" y="2582863"/>
            <a:ext cx="754062" cy="863600"/>
          </a:xfrm>
          <a:prstGeom prst="line">
            <a:avLst/>
          </a:prstGeom>
          <a:noFill/>
          <a:ln w="1270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1107181" y="5517820"/>
            <a:ext cx="6965950" cy="336550"/>
          </a:xfrm>
          <a:prstGeom prst="rect">
            <a:avLst/>
          </a:prstGeom>
          <a:noFill/>
          <a:ln w="9525" algn="ctr">
            <a:solidFill>
              <a:srgbClr val="AF007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0" dirty="0" smtClean="0">
                <a:solidFill>
                  <a:srgbClr val="AF007C"/>
                </a:solidFill>
                <a:sym typeface="Wingdings" pitchFamily="2" charset="2"/>
              </a:rPr>
              <a:t>Precaution: </a:t>
            </a:r>
            <a:r>
              <a:rPr lang="fr-FR" altLang="fr-FR" b="0" dirty="0">
                <a:solidFill>
                  <a:srgbClr val="AF007C"/>
                </a:solidFill>
                <a:sym typeface="Wingdings" pitchFamily="2" charset="2"/>
              </a:rPr>
              <a:t>The detector must not be exposed to temperatures</a:t>
            </a:r>
            <a:r>
              <a:rPr lang="fr-FR" altLang="fr-FR" b="0" dirty="0">
                <a:solidFill>
                  <a:srgbClr val="AF007C"/>
                </a:solidFill>
              </a:rPr>
              <a:t> &gt; 85°C</a:t>
            </a:r>
            <a:endParaRPr lang="fr-FR" altLang="fr-FR" b="0" u="sng" dirty="0">
              <a:solidFill>
                <a:srgbClr val="AF0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Fitting</a:t>
            </a:r>
            <a:r>
              <a:rPr lang="fr-FR" dirty="0" smtClean="0"/>
              <a:t> (</a:t>
            </a:r>
            <a:r>
              <a:rPr lang="fr-FR" dirty="0" err="1" smtClean="0"/>
              <a:t>sweeping</a:t>
            </a:r>
            <a:r>
              <a:rPr lang="fr-FR" dirty="0" smtClean="0"/>
              <a:t> air </a:t>
            </a:r>
            <a:r>
              <a:rPr lang="fr-FR" dirty="0" err="1" smtClean="0"/>
              <a:t>connection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ext Box 109"/>
          <p:cNvSpPr txBox="1">
            <a:spLocks noChangeArrowheads="1"/>
          </p:cNvSpPr>
          <p:nvPr/>
        </p:nvSpPr>
        <p:spPr bwMode="auto">
          <a:xfrm>
            <a:off x="407359" y="4474285"/>
            <a:ext cx="8258175" cy="14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500" b="0" dirty="0">
              <a:sym typeface="Wingdings" pitchFamily="2" charset="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A flow rate </a:t>
            </a: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of 3 to 7 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Nm</a:t>
            </a:r>
            <a:r>
              <a:rPr lang="fr-FR" altLang="fr-FR" sz="14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3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/h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is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necessary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1400" b="0" dirty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In 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the case of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using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compressed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air, for a pressure of 4-7 bars, insert a 1.2mm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nozzle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on the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sweeping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air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connection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. The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sweeping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air ring must be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installed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. 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</a:pPr>
            <a:endParaRPr lang="fr-FR" altLang="fr-FR" sz="1400" b="0" dirty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fr-FR" altLang="fr-FR" sz="14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When</a:t>
            </a: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using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forced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air,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remove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the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sweeping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air ring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since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no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nozzle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is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required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. </a:t>
            </a:r>
          </a:p>
        </p:txBody>
      </p:sp>
      <p:sp>
        <p:nvSpPr>
          <p:cNvPr id="9" name="Text Box 112"/>
          <p:cNvSpPr txBox="1">
            <a:spLocks noChangeArrowheads="1"/>
          </p:cNvSpPr>
          <p:nvPr/>
        </p:nvSpPr>
        <p:spPr bwMode="auto">
          <a:xfrm>
            <a:off x="337393" y="1374775"/>
            <a:ext cx="883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In order to protect the lens, </a:t>
            </a:r>
            <a:r>
              <a:rPr lang="en-GB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sweeping air 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is necessary in order to </a:t>
            </a:r>
            <a:r>
              <a:rPr lang="en-GB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ensure a barrage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against dust and temperature from the burner's combustion air.  The air must be clean, dry and oil free.</a:t>
            </a: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endParaRPr lang="fr-FR" altLang="fr-FR" sz="500" b="0" dirty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</p:txBody>
      </p:sp>
      <p:pic>
        <p:nvPicPr>
          <p:cNvPr id="10" name="Picture 113" descr="packsc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52" y="2079392"/>
            <a:ext cx="3729801" cy="235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1598077" y="1990823"/>
            <a:ext cx="858098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  </a:t>
            </a:r>
            <a:r>
              <a:rPr lang="fr-FR" altLang="fr-FR" sz="1100" b="0" dirty="0" smtClean="0"/>
              <a:t>Detector</a:t>
            </a:r>
            <a:endParaRPr lang="fr-FR" altLang="fr-FR" sz="1100" b="0" dirty="0"/>
          </a:p>
        </p:txBody>
      </p:sp>
      <p:sp>
        <p:nvSpPr>
          <p:cNvPr id="12" name="ZoneTexte 8"/>
          <p:cNvSpPr txBox="1">
            <a:spLocks noChangeArrowheads="1"/>
          </p:cNvSpPr>
          <p:nvPr/>
        </p:nvSpPr>
        <p:spPr bwMode="auto">
          <a:xfrm>
            <a:off x="3233671" y="2418075"/>
            <a:ext cx="900000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smtClean="0"/>
              <a:t>Lens</a:t>
            </a:r>
            <a:endParaRPr lang="fr-FR" altLang="fr-FR" sz="1100" b="0" dirty="0"/>
          </a:p>
        </p:txBody>
      </p:sp>
      <p:sp>
        <p:nvSpPr>
          <p:cNvPr id="13" name="ZoneTexte 9"/>
          <p:cNvSpPr txBox="1">
            <a:spLocks noChangeArrowheads="1"/>
          </p:cNvSpPr>
          <p:nvPr/>
        </p:nvSpPr>
        <p:spPr bwMode="auto">
          <a:xfrm>
            <a:off x="4278050" y="4138360"/>
            <a:ext cx="1548644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err="1"/>
              <a:t>Sweeping</a:t>
            </a:r>
            <a:r>
              <a:rPr lang="fr-FR" altLang="fr-FR" sz="1100" b="0" dirty="0"/>
              <a:t> </a:t>
            </a:r>
            <a:r>
              <a:rPr lang="fr-FR" altLang="fr-FR" sz="1100" b="0" dirty="0" smtClean="0"/>
              <a:t>air input</a:t>
            </a:r>
            <a:endParaRPr lang="fr-FR" altLang="fr-FR" sz="1100" b="0" dirty="0"/>
          </a:p>
        </p:txBody>
      </p:sp>
      <p:sp>
        <p:nvSpPr>
          <p:cNvPr id="14" name="ZoneTexte 10"/>
          <p:cNvSpPr txBox="1">
            <a:spLocks noChangeArrowheads="1"/>
          </p:cNvSpPr>
          <p:nvPr/>
        </p:nvSpPr>
        <p:spPr bwMode="auto">
          <a:xfrm>
            <a:off x="3232351" y="2079392"/>
            <a:ext cx="2091398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    </a:t>
            </a:r>
            <a:r>
              <a:rPr lang="fr-FR" altLang="fr-FR" sz="1100" b="0" dirty="0" err="1"/>
              <a:t>Sweeping</a:t>
            </a:r>
            <a:r>
              <a:rPr lang="fr-FR" altLang="fr-FR" sz="1100" b="0" dirty="0"/>
              <a:t> air </a:t>
            </a:r>
            <a:r>
              <a:rPr lang="fr-FR" altLang="fr-FR" sz="1100" b="0" dirty="0" err="1"/>
              <a:t>distributor</a:t>
            </a:r>
            <a:endParaRPr lang="fr-FR" altLang="fr-FR" sz="1100" b="0" dirty="0"/>
          </a:p>
        </p:txBody>
      </p:sp>
    </p:spTree>
    <p:extLst>
      <p:ext uri="{BB962C8B-B14F-4D97-AF65-F5344CB8AC3E}">
        <p14:creationId xmlns:p14="http://schemas.microsoft.com/office/powerpoint/2010/main" val="362503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Electrical</a:t>
            </a:r>
            <a:r>
              <a:rPr lang="fr-FR" dirty="0" smtClean="0"/>
              <a:t> </a:t>
            </a:r>
            <a:r>
              <a:rPr lang="fr-FR" dirty="0" err="1" smtClean="0"/>
              <a:t>connection</a:t>
            </a:r>
            <a:endParaRPr lang="fr-FR" dirty="0"/>
          </a:p>
        </p:txBody>
      </p:sp>
      <p:pic>
        <p:nvPicPr>
          <p:cNvPr id="8" name="Picture 136" descr="packsc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314450"/>
            <a:ext cx="70389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8"/>
          <p:cNvSpPr txBox="1">
            <a:spLocks noChangeArrowheads="1"/>
          </p:cNvSpPr>
          <p:nvPr/>
        </p:nvSpPr>
        <p:spPr bwMode="auto">
          <a:xfrm>
            <a:off x="260350" y="3973513"/>
            <a:ext cx="25669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300" b="0" dirty="0"/>
              <a:t>3m high </a:t>
            </a:r>
            <a:r>
              <a:rPr lang="fr-FR" altLang="fr-FR" sz="1300" b="0" dirty="0" err="1"/>
              <a:t>temperature</a:t>
            </a:r>
            <a:r>
              <a:rPr lang="fr-FR" altLang="fr-FR" sz="1300" b="0" dirty="0"/>
              <a:t> </a:t>
            </a:r>
            <a:r>
              <a:rPr lang="fr-FR" altLang="fr-FR" sz="1300" b="0" dirty="0" err="1"/>
              <a:t>cable</a:t>
            </a:r>
            <a:r>
              <a:rPr lang="fr-FR" altLang="fr-FR" sz="1300" b="0" dirty="0"/>
              <a:t> (</a:t>
            </a:r>
            <a:r>
              <a:rPr lang="fr-FR" altLang="fr-FR" sz="1300" b="0" dirty="0" err="1"/>
              <a:t>supplied</a:t>
            </a:r>
            <a:r>
              <a:rPr lang="fr-FR" altLang="fr-FR" sz="1300" b="0" dirty="0"/>
              <a:t>)</a:t>
            </a:r>
          </a:p>
        </p:txBody>
      </p:sp>
      <p:sp>
        <p:nvSpPr>
          <p:cNvPr id="11" name="Line 129"/>
          <p:cNvSpPr>
            <a:spLocks noChangeShapeType="1"/>
          </p:cNvSpPr>
          <p:nvPr/>
        </p:nvSpPr>
        <p:spPr bwMode="auto">
          <a:xfrm>
            <a:off x="1962150" y="1819275"/>
            <a:ext cx="323850" cy="2667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2" name="Text Box 137"/>
          <p:cNvSpPr txBox="1">
            <a:spLocks noChangeArrowheads="1"/>
          </p:cNvSpPr>
          <p:nvPr/>
        </p:nvSpPr>
        <p:spPr bwMode="auto">
          <a:xfrm>
            <a:off x="619125" y="1560513"/>
            <a:ext cx="13477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300" b="0" dirty="0"/>
              <a:t>Cable gland or </a:t>
            </a:r>
            <a:r>
              <a:rPr lang="fr-FR" altLang="fr-FR" sz="1300" b="0" dirty="0" err="1"/>
              <a:t>connector</a:t>
            </a:r>
            <a:endParaRPr lang="fr-FR" altLang="fr-FR" sz="1300" b="0" dirty="0"/>
          </a:p>
        </p:txBody>
      </p:sp>
      <p:sp>
        <p:nvSpPr>
          <p:cNvPr id="13" name="Line 138"/>
          <p:cNvSpPr>
            <a:spLocks noChangeShapeType="1"/>
          </p:cNvSpPr>
          <p:nvPr/>
        </p:nvSpPr>
        <p:spPr bwMode="auto">
          <a:xfrm flipV="1">
            <a:off x="1616075" y="3540125"/>
            <a:ext cx="342900" cy="43815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" name="ZoneTexte 11"/>
          <p:cNvSpPr txBox="1">
            <a:spLocks noChangeArrowheads="1"/>
          </p:cNvSpPr>
          <p:nvPr/>
        </p:nvSpPr>
        <p:spPr bwMode="auto">
          <a:xfrm>
            <a:off x="3596187" y="3590748"/>
            <a:ext cx="3757114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dirty="0" smtClean="0">
              <a:solidFill>
                <a:srgbClr val="080808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 err="1" smtClean="0">
                <a:solidFill>
                  <a:srgbClr val="080808"/>
                </a:solidFill>
              </a:rPr>
              <a:t>Flame</a:t>
            </a:r>
            <a:r>
              <a:rPr lang="fr-FR" altLang="fr-FR" sz="1100" dirty="0" smtClean="0">
                <a:solidFill>
                  <a:srgbClr val="080808"/>
                </a:solidFill>
              </a:rPr>
              <a:t> </a:t>
            </a:r>
            <a:r>
              <a:rPr lang="fr-FR" altLang="fr-FR" sz="1100" dirty="0" err="1" smtClean="0">
                <a:solidFill>
                  <a:srgbClr val="080808"/>
                </a:solidFill>
              </a:rPr>
              <a:t>Detection</a:t>
            </a:r>
            <a:r>
              <a:rPr lang="fr-FR" altLang="fr-FR" sz="1100" dirty="0" smtClean="0">
                <a:solidFill>
                  <a:srgbClr val="080808"/>
                </a:solidFill>
              </a:rPr>
              <a:t> contact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dirty="0">
              <a:solidFill>
                <a:srgbClr val="080808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dirty="0">
              <a:solidFill>
                <a:srgbClr val="080808"/>
              </a:solidFill>
            </a:endParaRPr>
          </a:p>
        </p:txBody>
      </p:sp>
      <p:sp>
        <p:nvSpPr>
          <p:cNvPr id="16" name="ZoneTexte 12"/>
          <p:cNvSpPr txBox="1">
            <a:spLocks noChangeArrowheads="1"/>
          </p:cNvSpPr>
          <p:nvPr/>
        </p:nvSpPr>
        <p:spPr bwMode="auto">
          <a:xfrm>
            <a:off x="3596186" y="4116388"/>
            <a:ext cx="3757114" cy="60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rgbClr val="080808"/>
                </a:solidFill>
              </a:rPr>
              <a:t>Detector </a:t>
            </a:r>
            <a:r>
              <a:rPr lang="fr-FR" altLang="fr-FR" sz="1100" dirty="0" err="1">
                <a:solidFill>
                  <a:srgbClr val="080808"/>
                </a:solidFill>
              </a:rPr>
              <a:t>status</a:t>
            </a:r>
            <a:endParaRPr lang="fr-FR" altLang="fr-FR" sz="1100" dirty="0">
              <a:solidFill>
                <a:srgbClr val="080808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dirty="0">
              <a:solidFill>
                <a:srgbClr val="0070C0"/>
              </a:solidFill>
            </a:endParaRPr>
          </a:p>
        </p:txBody>
      </p:sp>
      <p:sp>
        <p:nvSpPr>
          <p:cNvPr id="17" name="ZoneTexte 13"/>
          <p:cNvSpPr txBox="1">
            <a:spLocks noChangeArrowheads="1"/>
          </p:cNvSpPr>
          <p:nvPr/>
        </p:nvSpPr>
        <p:spPr bwMode="auto">
          <a:xfrm>
            <a:off x="3596187" y="4660901"/>
            <a:ext cx="3649163" cy="3847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 err="1">
                <a:solidFill>
                  <a:srgbClr val="080808"/>
                </a:solidFill>
              </a:rPr>
              <a:t>Flame</a:t>
            </a:r>
            <a:r>
              <a:rPr lang="fr-FR" altLang="fr-FR" sz="1100" dirty="0">
                <a:solidFill>
                  <a:srgbClr val="080808"/>
                </a:solidFill>
              </a:rPr>
              <a:t> </a:t>
            </a:r>
            <a:r>
              <a:rPr lang="fr-FR" altLang="fr-FR" sz="1100" dirty="0" err="1" smtClean="0">
                <a:solidFill>
                  <a:srgbClr val="080808"/>
                </a:solidFill>
              </a:rPr>
              <a:t>level</a:t>
            </a:r>
            <a:r>
              <a:rPr lang="fr-FR" altLang="fr-FR" sz="1100" dirty="0" smtClean="0">
                <a:solidFill>
                  <a:srgbClr val="080808"/>
                </a:solidFill>
              </a:rPr>
              <a:t> 4-20mA</a:t>
            </a:r>
            <a:endParaRPr lang="fr-FR" altLang="fr-FR" sz="1100" dirty="0">
              <a:solidFill>
                <a:srgbClr val="080808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080808"/>
              </a:solidFill>
            </a:endParaRPr>
          </a:p>
        </p:txBody>
      </p:sp>
      <p:sp>
        <p:nvSpPr>
          <p:cNvPr id="18" name="ZoneTexte 14"/>
          <p:cNvSpPr txBox="1">
            <a:spLocks noChangeArrowheads="1"/>
          </p:cNvSpPr>
          <p:nvPr/>
        </p:nvSpPr>
        <p:spPr bwMode="auto">
          <a:xfrm>
            <a:off x="3596187" y="5038725"/>
            <a:ext cx="3649163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rgbClr val="080808"/>
                </a:solidFill>
              </a:rPr>
              <a:t>Serial </a:t>
            </a:r>
            <a:r>
              <a:rPr lang="fr-FR" altLang="fr-FR" sz="1100" dirty="0" err="1" smtClean="0">
                <a:solidFill>
                  <a:srgbClr val="080808"/>
                </a:solidFill>
              </a:rPr>
              <a:t>link</a:t>
            </a:r>
            <a:r>
              <a:rPr lang="fr-FR" altLang="fr-FR" sz="1100" dirty="0" smtClean="0">
                <a:solidFill>
                  <a:srgbClr val="080808"/>
                </a:solidFill>
              </a:rPr>
              <a:t> RS485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dirty="0">
              <a:solidFill>
                <a:srgbClr val="080808"/>
              </a:solidFill>
            </a:endParaRPr>
          </a:p>
        </p:txBody>
      </p:sp>
      <p:sp>
        <p:nvSpPr>
          <p:cNvPr id="19" name="ZoneTexte 16"/>
          <p:cNvSpPr txBox="1">
            <a:spLocks noChangeArrowheads="1"/>
          </p:cNvSpPr>
          <p:nvPr/>
        </p:nvSpPr>
        <p:spPr bwMode="auto">
          <a:xfrm>
            <a:off x="7567613" y="4200525"/>
            <a:ext cx="706437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rgbClr val="080808"/>
                </a:solidFill>
              </a:rPr>
              <a:t>To DCS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356043" y="5824555"/>
            <a:ext cx="8490245" cy="338554"/>
          </a:xfrm>
          <a:prstGeom prst="rect">
            <a:avLst/>
          </a:prstGeom>
          <a:noFill/>
          <a:ln w="9525" algn="ctr">
            <a:solidFill>
              <a:srgbClr val="AF007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Precaution : Do not </a:t>
            </a:r>
            <a:r>
              <a:rPr lang="fr-FR" altLang="fr-FR" b="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allow</a:t>
            </a:r>
            <a:r>
              <a:rPr lang="fr-FR" altLang="fr-FR" b="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 the detector </a:t>
            </a:r>
            <a:r>
              <a:rPr lang="fr-FR" altLang="fr-FR" b="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cable</a:t>
            </a:r>
            <a:r>
              <a:rPr lang="fr-FR" altLang="fr-FR" b="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 to </a:t>
            </a:r>
            <a:r>
              <a:rPr lang="fr-FR" altLang="fr-FR" b="0" dirty="0" err="1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remain</a:t>
            </a:r>
            <a:r>
              <a:rPr lang="fr-FR" altLang="fr-FR" b="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 in the proximity of power cables. </a:t>
            </a:r>
            <a:endParaRPr lang="fr-FR" altLang="fr-FR" b="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ZoneTexte 10"/>
          <p:cNvSpPr txBox="1">
            <a:spLocks noChangeArrowheads="1"/>
          </p:cNvSpPr>
          <p:nvPr/>
        </p:nvSpPr>
        <p:spPr bwMode="auto">
          <a:xfrm>
            <a:off x="3596186" y="3276501"/>
            <a:ext cx="3268164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rgbClr val="080808"/>
                </a:solidFill>
              </a:rPr>
              <a:t>Power </a:t>
            </a:r>
            <a:r>
              <a:rPr lang="fr-FR" altLang="fr-FR" sz="1100" dirty="0" err="1">
                <a:solidFill>
                  <a:srgbClr val="080808"/>
                </a:solidFill>
              </a:rPr>
              <a:t>supply</a:t>
            </a:r>
            <a:r>
              <a:rPr lang="fr-FR" altLang="fr-FR" sz="1100" dirty="0">
                <a:solidFill>
                  <a:srgbClr val="080808"/>
                </a:solidFill>
              </a:rPr>
              <a:t> </a:t>
            </a:r>
            <a:r>
              <a:rPr lang="fr-FR" altLang="fr-FR" sz="1100" dirty="0" smtClean="0">
                <a:solidFill>
                  <a:srgbClr val="080808"/>
                </a:solidFill>
              </a:rPr>
              <a:t>24V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View</a:t>
            </a:r>
            <a:r>
              <a:rPr lang="fr-FR" dirty="0" smtClean="0"/>
              <a:t> of </a:t>
            </a:r>
            <a:r>
              <a:rPr lang="fr-FR" dirty="0" err="1" smtClean="0"/>
              <a:t>fitted</a:t>
            </a:r>
            <a:r>
              <a:rPr lang="fr-FR" dirty="0" smtClean="0"/>
              <a:t> </a:t>
            </a:r>
            <a:r>
              <a:rPr lang="fr-FR" dirty="0" err="1" smtClean="0"/>
              <a:t>product</a:t>
            </a:r>
            <a:endParaRPr lang="fr-FR" dirty="0"/>
          </a:p>
        </p:txBody>
      </p:sp>
      <p:pic>
        <p:nvPicPr>
          <p:cNvPr id="8" name="Picture 23" descr="Packlight Packscan Elyo Cli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2" y="2362200"/>
            <a:ext cx="3809930" cy="285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Darks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47" y="2344238"/>
            <a:ext cx="3708000" cy="288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2182030" y="5342332"/>
            <a:ext cx="16150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4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 smtClean="0"/>
              <a:t>Safyr Packscan</a:t>
            </a:r>
            <a:endParaRPr lang="fr-FR" altLang="fr-FR" sz="1200" b="0" dirty="0"/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1527686" y="5601848"/>
            <a:ext cx="16166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4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 smtClean="0"/>
              <a:t>Ruby </a:t>
            </a:r>
            <a:r>
              <a:rPr lang="fr-FR" altLang="fr-FR" sz="1200" b="0" dirty="0" err="1" smtClean="0"/>
              <a:t>packscan</a:t>
            </a:r>
            <a:endParaRPr lang="fr-FR" altLang="fr-FR" sz="1200" b="0" dirty="0"/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7065422" y="5383271"/>
            <a:ext cx="1745201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4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 smtClean="0"/>
              <a:t>Darkscan</a:t>
            </a:r>
            <a:endParaRPr lang="fr-FR" altLang="fr-FR" sz="1200" b="0" dirty="0"/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768850" y="1948969"/>
            <a:ext cx="33131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4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Acid </a:t>
            </a:r>
            <a:r>
              <a:rPr lang="fr-FR" altLang="fr-FR" sz="14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gas</a:t>
            </a:r>
            <a:r>
              <a:rPr lang="fr-FR" altLang="fr-FR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altLang="fr-FR" sz="14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burner</a:t>
            </a:r>
            <a:r>
              <a:rPr lang="fr-FR" altLang="fr-FR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on </a:t>
            </a:r>
            <a:r>
              <a:rPr lang="fr-FR" altLang="fr-FR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fr-FR" altLang="fr-FR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Claus </a:t>
            </a:r>
            <a:r>
              <a:rPr lang="fr-FR" altLang="fr-FR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unit</a:t>
            </a:r>
          </a:p>
        </p:txBody>
      </p:sp>
      <p:sp>
        <p:nvSpPr>
          <p:cNvPr id="21" name="Text Box 46"/>
          <p:cNvSpPr txBox="1">
            <a:spLocks noChangeArrowheads="1"/>
          </p:cNvSpPr>
          <p:nvPr/>
        </p:nvSpPr>
        <p:spPr bwMode="auto">
          <a:xfrm>
            <a:off x="406912" y="1969786"/>
            <a:ext cx="31209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4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Dual </a:t>
            </a:r>
            <a:r>
              <a:rPr lang="fr-FR" altLang="fr-FR" sz="14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firing</a:t>
            </a:r>
            <a:r>
              <a:rPr lang="fr-FR" altLang="fr-FR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Gas</a:t>
            </a:r>
            <a:r>
              <a:rPr lang="fr-FR" altLang="fr-FR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/Heavy </a:t>
            </a:r>
            <a:r>
              <a:rPr lang="fr-FR" altLang="fr-FR" sz="14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oil</a:t>
            </a:r>
            <a:r>
              <a:rPr lang="fr-FR" altLang="fr-FR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altLang="fr-FR" sz="14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burner</a:t>
            </a:r>
            <a:endParaRPr lang="fr-FR" altLang="fr-FR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163386" y="3598607"/>
            <a:ext cx="18644" cy="2052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2436507" y="4103432"/>
            <a:ext cx="0" cy="1296000"/>
          </a:xfrm>
          <a:prstGeom prst="straightConnector1">
            <a:avLst/>
          </a:prstGeom>
          <a:ln w="19050">
            <a:solidFill>
              <a:srgbClr val="0B0F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5986130" y="4316819"/>
            <a:ext cx="1350335" cy="11640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7560957" y="3431156"/>
            <a:ext cx="0" cy="19682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4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233363" y="268914"/>
            <a:ext cx="7142400" cy="572748"/>
          </a:xfrm>
        </p:spPr>
        <p:txBody>
          <a:bodyPr/>
          <a:lstStyle/>
          <a:p>
            <a:r>
              <a:rPr lang="fr-FR" dirty="0" smtClean="0"/>
              <a:t>Certifications</a:t>
            </a:r>
            <a:endParaRPr lang="fr-FR" dirty="0"/>
          </a:p>
        </p:txBody>
      </p:sp>
      <p:graphicFrame>
        <p:nvGraphicFramePr>
          <p:cNvPr id="11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529123"/>
              </p:ext>
            </p:extLst>
          </p:nvPr>
        </p:nvGraphicFramePr>
        <p:xfrm>
          <a:off x="1595438" y="1222373"/>
          <a:ext cx="5595937" cy="495697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847657"/>
                <a:gridCol w="2748280"/>
              </a:tblGrid>
              <a:tr h="606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Protection rating</a:t>
                      </a:r>
                      <a:r>
                        <a:rPr kumimoji="0" lang="fr-FR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kumimoji="0" lang="fr-FR" sz="12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sealed</a:t>
                      </a:r>
                      <a:r>
                        <a:rPr kumimoji="0" lang="fr-FR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fr-FR" sz="12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against</a:t>
                      </a:r>
                      <a:r>
                        <a:rPr kumimoji="0" lang="fr-FR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fr-FR" sz="12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dust</a:t>
                      </a:r>
                      <a:r>
                        <a:rPr kumimoji="0" lang="fr-FR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and water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  IP65</a:t>
                      </a:r>
                      <a:endParaRPr kumimoji="0" lang="fr-F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17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Automatic</a:t>
                      </a:r>
                      <a:r>
                        <a:rPr kumimoji="0" lang="fr-FR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control system for </a:t>
                      </a:r>
                      <a:r>
                        <a:rPr kumimoji="0" lang="fr-FR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burners</a:t>
                      </a:r>
                      <a:r>
                        <a:rPr kumimoji="0" lang="fr-FR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Norme</a:t>
                      </a:r>
                      <a:r>
                        <a:rPr kumimoji="0" lang="fr-F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EN 298</a:t>
                      </a: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30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Safety</a:t>
                      </a:r>
                      <a:r>
                        <a:rPr kumimoji="0" lang="fr-FR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fr-FR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level</a:t>
                      </a:r>
                      <a:r>
                        <a:rPr kumimoji="0" lang="fr-F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SIL 3 </a:t>
                      </a: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Norme EN 61508</a:t>
                      </a:r>
                      <a:endParaRPr kumimoji="0" lang="fr-FR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31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NEPSI</a:t>
                      </a: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kumimoji="0" lang="fr-FR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Chinese</a:t>
                      </a:r>
                      <a:r>
                        <a:rPr kumimoji="0" lang="fr-FR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certification)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31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KGS </a:t>
                      </a:r>
                      <a:r>
                        <a:rPr kumimoji="0" lang="fr-FR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fr-FR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Corean</a:t>
                      </a:r>
                      <a:r>
                        <a:rPr kumimoji="0" lang="fr-FR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</a:t>
                      </a:r>
                      <a:r>
                        <a:rPr kumimoji="0" lang="fr-FR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</a:t>
                      </a:r>
                      <a:r>
                        <a:rPr kumimoji="0" lang="fr-FR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36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EAC</a:t>
                      </a:r>
                      <a:r>
                        <a:rPr kumimoji="0" lang="fr-FR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fr-FR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Russian</a:t>
                      </a:r>
                      <a:r>
                        <a:rPr kumimoji="0" lang="fr-FR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certification) / In </a:t>
                      </a:r>
                      <a:r>
                        <a:rPr kumimoji="0" lang="fr-FR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progress</a:t>
                      </a:r>
                      <a:endParaRPr kumimoji="0" lang="fr-FR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29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ATEX</a:t>
                      </a:r>
                      <a:r>
                        <a:rPr kumimoji="0" lang="fr-FR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 II 2 GD Ex d IIC T6 Standard EN 60079-0/31</a:t>
                      </a: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2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FM APPROVAL</a:t>
                      </a: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2" marR="90002" marT="46794" marB="4679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Picture 33" descr="lci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69" y="2668586"/>
            <a:ext cx="528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95028"/>
              </p:ext>
            </p:extLst>
          </p:nvPr>
        </p:nvGraphicFramePr>
        <p:xfrm>
          <a:off x="4760119" y="5057775"/>
          <a:ext cx="602307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Image" r:id="rId5" imgW="591312" imgH="591312" progId="Word.Picture.8">
                  <p:embed/>
                </p:oleObj>
              </mc:Choice>
              <mc:Fallback>
                <p:oleObj name="Image" r:id="rId5" imgW="591312" imgH="59131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968" t="-9453" r="-1968" b="-9453"/>
                      <a:stretch>
                        <a:fillRect/>
                      </a:stretch>
                    </p:blipFill>
                    <p:spPr bwMode="auto">
                      <a:xfrm>
                        <a:off x="4760119" y="5057775"/>
                        <a:ext cx="602307" cy="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05" y="5672138"/>
            <a:ext cx="67337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57" y="3340100"/>
            <a:ext cx="528637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4498974"/>
            <a:ext cx="510036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6" y="3990113"/>
            <a:ext cx="1087437" cy="39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G:\DE1\Majda\A&amp;I\Pillard Packscan-Ruby-Safyr\TUV certif validé par TUV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99" y="1892409"/>
            <a:ext cx="986697" cy="6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C:\Users\divbla\Desktop\7-Certificat RTN Permi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266">
            <a:off x="7218661" y="2119584"/>
            <a:ext cx="1102560" cy="211970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0" name="Rectangle 19"/>
          <p:cNvSpPr/>
          <p:nvPr/>
        </p:nvSpPr>
        <p:spPr>
          <a:xfrm rot="21185482">
            <a:off x="2854716" y="6251092"/>
            <a:ext cx="4482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AF007C"/>
                </a:solidFill>
              </a:rPr>
              <a:t>More </a:t>
            </a:r>
            <a:r>
              <a:rPr lang="fr-FR" sz="1400" b="1" dirty="0" err="1" smtClean="0">
                <a:solidFill>
                  <a:srgbClr val="AF007C"/>
                </a:solidFill>
              </a:rPr>
              <a:t>than</a:t>
            </a:r>
            <a:r>
              <a:rPr lang="fr-FR" sz="1400" b="1" dirty="0" smtClean="0">
                <a:solidFill>
                  <a:srgbClr val="AF007C"/>
                </a:solidFill>
              </a:rPr>
              <a:t> 15 compliances </a:t>
            </a:r>
            <a:r>
              <a:rPr lang="fr-FR" sz="1400" b="1" dirty="0" err="1" smtClean="0">
                <a:solidFill>
                  <a:srgbClr val="AF007C"/>
                </a:solidFill>
              </a:rPr>
              <a:t>successfully</a:t>
            </a:r>
            <a:r>
              <a:rPr lang="fr-FR" sz="1400" b="1" dirty="0" smtClean="0">
                <a:solidFill>
                  <a:srgbClr val="AF007C"/>
                </a:solidFill>
              </a:rPr>
              <a:t> </a:t>
            </a:r>
            <a:r>
              <a:rPr lang="fr-FR" sz="1600" b="1" dirty="0" err="1" smtClean="0">
                <a:solidFill>
                  <a:srgbClr val="AF007C"/>
                </a:solidFill>
              </a:rPr>
              <a:t>validated</a:t>
            </a:r>
            <a:endParaRPr lang="fr-FR" sz="1400" b="1" dirty="0">
              <a:solidFill>
                <a:srgbClr val="AF007C"/>
              </a:solidFill>
            </a:endParaRPr>
          </a:p>
        </p:txBody>
      </p: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920">
            <a:off x="6567193" y="1135553"/>
            <a:ext cx="1064584" cy="17224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4" name="Picture 16" descr="C:\Users\divbla\Desktop\Extraire page 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013">
            <a:off x="269588" y="1190764"/>
            <a:ext cx="1201445" cy="169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" descr="C:\Users\divbla\Desktop\Extraire page 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030">
            <a:off x="7267620" y="3555866"/>
            <a:ext cx="1088940" cy="1549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" name="Picture 17" descr="C:\Users\divbla\Desktop\TUV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397">
            <a:off x="289524" y="2250672"/>
            <a:ext cx="1161573" cy="16431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/>
          <a:extLst/>
        </p:spPr>
      </p:pic>
      <p:pic>
        <p:nvPicPr>
          <p:cNvPr id="22" name="Picture 12" descr="C:\Users\divbla\Desktop\Extraire page 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144">
            <a:off x="162154" y="3575576"/>
            <a:ext cx="1427068" cy="18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9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 smtClean="0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Display</a:t>
            </a:r>
            <a:endParaRPr lang="fr-FR" dirty="0"/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695326" y="1140250"/>
            <a:ext cx="2914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/>
              <a:t>Yellow </a:t>
            </a:r>
            <a:r>
              <a:rPr lang="fr-FR" altLang="fr-FR" sz="1200" b="0" dirty="0" err="1" smtClean="0"/>
              <a:t>indicator</a:t>
            </a:r>
            <a:r>
              <a:rPr lang="fr-FR" altLang="fr-FR" sz="1200" b="0" dirty="0" smtClean="0"/>
              <a:t> « Self-</a:t>
            </a:r>
            <a:r>
              <a:rPr lang="fr-FR" altLang="fr-FR" sz="1200" b="0" dirty="0" err="1" smtClean="0"/>
              <a:t>checking</a:t>
            </a:r>
            <a:r>
              <a:rPr lang="fr-FR" altLang="fr-FR" sz="1200" b="0" dirty="0" smtClean="0"/>
              <a:t> »</a:t>
            </a:r>
            <a:endParaRPr lang="fr-FR" altLang="fr-FR" sz="1200" b="0" dirty="0"/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848225" y="1112109"/>
            <a:ext cx="28515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/>
              <a:t>Green </a:t>
            </a:r>
            <a:r>
              <a:rPr lang="fr-FR" altLang="fr-FR" sz="1200" b="0" dirty="0" err="1" smtClean="0"/>
              <a:t>indicator</a:t>
            </a:r>
            <a:r>
              <a:rPr lang="fr-FR" altLang="fr-FR" sz="1200" b="0" dirty="0"/>
              <a:t> </a:t>
            </a:r>
            <a:r>
              <a:rPr lang="fr-FR" altLang="fr-FR" sz="1200" b="0" dirty="0" smtClean="0"/>
              <a:t>« </a:t>
            </a:r>
            <a:r>
              <a:rPr lang="fr-FR" altLang="fr-FR" sz="1200" b="0" dirty="0" err="1" smtClean="0"/>
              <a:t>flame</a:t>
            </a:r>
            <a:r>
              <a:rPr lang="fr-FR" altLang="fr-FR" sz="1200" b="0" dirty="0" smtClean="0"/>
              <a:t> </a:t>
            </a:r>
            <a:r>
              <a:rPr lang="fr-FR" altLang="fr-FR" sz="1200" b="0" dirty="0" err="1" smtClean="0"/>
              <a:t>detected</a:t>
            </a:r>
            <a:r>
              <a:rPr lang="fr-FR" altLang="fr-FR" sz="1200" b="0" dirty="0" smtClean="0"/>
              <a:t> »</a:t>
            </a:r>
            <a:endParaRPr lang="fr-FR" altLang="fr-FR" sz="1200" b="0" dirty="0"/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364728" y="866370"/>
            <a:ext cx="18368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/>
              <a:t>Display </a:t>
            </a:r>
            <a:r>
              <a:rPr lang="fr-FR" altLang="fr-FR" sz="1200" b="0" dirty="0" err="1"/>
              <a:t>window</a:t>
            </a:r>
            <a:endParaRPr lang="fr-FR" altLang="fr-FR" sz="1200" b="0" dirty="0"/>
          </a:p>
        </p:txBody>
      </p:sp>
      <p:sp>
        <p:nvSpPr>
          <p:cNvPr id="14" name="Line 34"/>
          <p:cNvSpPr>
            <a:spLocks noChangeShapeType="1"/>
          </p:cNvSpPr>
          <p:nvPr/>
        </p:nvSpPr>
        <p:spPr bwMode="auto">
          <a:xfrm>
            <a:off x="4133503" y="1686699"/>
            <a:ext cx="0" cy="72000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563820" y="3751035"/>
            <a:ext cx="774699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fr-FR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detector comprises </a:t>
            </a:r>
            <a:r>
              <a:rPr lang="fr-FR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endParaRPr lang="fr-FR" altLang="fr-FR" sz="1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8700" lvl="1" algn="just" eaLnBrk="1" hangingPunct="1">
              <a:spcBef>
                <a:spcPct val="5000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r>
              <a:rPr lang="fr-FR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isplay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window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: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shows the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flame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level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detected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any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faults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present</a:t>
            </a:r>
            <a:r>
              <a:rPr lang="fr-FR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1028700" lvl="1" algn="just" eaLnBrk="1" hangingPunct="1">
              <a:spcBef>
                <a:spcPct val="5000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endParaRPr lang="fr-FR" altLang="fr-FR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8700" lvl="1" algn="just" eaLnBrk="1" hangingPunct="1">
              <a:spcBef>
                <a:spcPct val="5000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</a:t>
            </a:r>
            <a:r>
              <a:rPr lang="fr-FR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ellow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flashing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indicator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"self-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checking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 </a:t>
            </a:r>
            <a:r>
              <a:rPr lang="fr-FR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endParaRPr lang="fr-FR" altLang="fr-FR" sz="1400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428750" lvl="2" algn="just" eaLnBrk="1" hangingPunct="1">
              <a:spcBef>
                <a:spcPct val="5000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fr-FR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1  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per second : Self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checking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is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OK</a:t>
            </a:r>
          </a:p>
          <a:p>
            <a:pPr marL="1428750" lvl="2" algn="just" eaLnBrk="1" hangingPunct="1">
              <a:spcBef>
                <a:spcPct val="5000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10 times per second : </a:t>
            </a:r>
            <a:r>
              <a:rPr lang="fr-FR" alt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Fault</a:t>
            </a:r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present</a:t>
            </a:r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(The </a:t>
            </a:r>
            <a:r>
              <a:rPr lang="fr-FR" alt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fault</a:t>
            </a:r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is</a:t>
            </a:r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then</a:t>
            </a:r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clearly</a:t>
            </a:r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</a:t>
            </a:r>
            <a:r>
              <a:rPr lang="fr-FR" altLang="fr-FR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displayed</a:t>
            </a:r>
            <a:r>
              <a:rPr lang="fr-FR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)</a:t>
            </a:r>
          </a:p>
          <a:p>
            <a:pPr marL="1428750" lvl="2" algn="just" eaLnBrk="1" hangingPunct="1">
              <a:spcBef>
                <a:spcPct val="5000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endParaRPr lang="fr-FR" altLang="fr-FR" dirty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marL="1028700" lvl="1" algn="just" eaLnBrk="1" hangingPunct="1">
              <a:spcBef>
                <a:spcPct val="5000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fr-FR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reen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indictor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"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flame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detected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 :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lights up once the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flame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relay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indicates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"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Flame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altLang="fr-FR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presence</a:t>
            </a: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</a:t>
            </a:r>
          </a:p>
        </p:txBody>
      </p:sp>
      <p:pic>
        <p:nvPicPr>
          <p:cNvPr id="16" name="Picture 3" descr="G:\DE1\Majda\A&amp;I\Pillard Packscan-Ruby-Safyr\darkscan fiv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06" y="1285336"/>
            <a:ext cx="1937882" cy="25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7" descr="affichage ruby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9" t="36445" r="35993" b="48960"/>
          <a:stretch/>
        </p:blipFill>
        <p:spPr bwMode="auto">
          <a:xfrm rot="613134">
            <a:off x="3800128" y="2736943"/>
            <a:ext cx="429765" cy="15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33"/>
          <p:cNvSpPr>
            <a:spLocks noChangeShapeType="1"/>
          </p:cNvSpPr>
          <p:nvPr/>
        </p:nvSpPr>
        <p:spPr bwMode="auto">
          <a:xfrm flipH="1">
            <a:off x="4242813" y="1509823"/>
            <a:ext cx="1520033" cy="1033439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>
            <a:off x="2682947" y="1509823"/>
            <a:ext cx="1187303" cy="1306103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8" name="Line 33"/>
          <p:cNvSpPr>
            <a:spLocks noChangeShapeType="1"/>
          </p:cNvSpPr>
          <p:nvPr/>
        </p:nvSpPr>
        <p:spPr bwMode="auto">
          <a:xfrm flipH="1">
            <a:off x="4015009" y="1278749"/>
            <a:ext cx="227803" cy="1421324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2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0657254"/>
              </p:ext>
            </p:extLst>
          </p:nvPr>
        </p:nvGraphicFramePr>
        <p:xfrm>
          <a:off x="276225" y="1627188"/>
          <a:ext cx="8328024" cy="3775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6008"/>
                <a:gridCol w="2776008"/>
                <a:gridCol w="2776008"/>
              </a:tblGrid>
              <a:tr h="61847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Ruby Packscan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Darkscan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Safyr</a:t>
                      </a:r>
                      <a:r>
                        <a:rPr lang="fr-FR" baseline="0" dirty="0" smtClean="0"/>
                        <a:t> Packscan</a:t>
                      </a:r>
                      <a:endParaRPr lang="fr-FR" dirty="0"/>
                    </a:p>
                  </a:txBody>
                  <a:tcPr anchor="ctr"/>
                </a:tc>
              </a:tr>
              <a:tr h="3157312"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Department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DFCDF8A-0625-432F-8710-298EDC09C7F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fr-FR" dirty="0"/>
              <a:t>Flame </a:t>
            </a:r>
            <a:r>
              <a:rPr lang="de-DE" altLang="fr-FR" dirty="0" err="1"/>
              <a:t>detectors</a:t>
            </a:r>
            <a:r>
              <a:rPr lang="de-DE" altLang="fr-FR" dirty="0"/>
              <a:t> – Ruby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Safyr</a:t>
            </a:r>
            <a:r>
              <a:rPr lang="de-DE" altLang="fr-FR" dirty="0"/>
              <a:t>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Darkscan</a:t>
            </a:r>
            <a:endParaRPr lang="en-GB" alt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 smtClean="0"/>
              <a:t>Product </a:t>
            </a:r>
            <a:r>
              <a:rPr lang="fr-FR" dirty="0" err="1" smtClean="0"/>
              <a:t>visual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pic>
        <p:nvPicPr>
          <p:cNvPr id="6147" name="Picture 3" descr="G:\DE1\Majda\A&amp;I\Pillard Packscan-Ruby-Safyr\darkscan fiv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07" y="2160450"/>
            <a:ext cx="2540183" cy="33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Fitting</a:t>
            </a:r>
            <a:r>
              <a:rPr lang="fr-FR" dirty="0" smtClean="0"/>
              <a:t> (</a:t>
            </a:r>
            <a:r>
              <a:rPr lang="fr-FR" dirty="0" err="1" smtClean="0"/>
              <a:t>adjustments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98463" y="2019300"/>
            <a:ext cx="741203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With 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the burner in operation, orientate the detector using the swivel mount in order to obtain a maximum level of detection.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fr-FR" b="0" dirty="0" smtClean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“Flame detection” 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indicator does not light, lower the detection threshold using the </a:t>
            </a:r>
            <a:r>
              <a:rPr lang="en-GB" altLang="fr-FR" b="0" dirty="0">
                <a:solidFill>
                  <a:srgbClr val="FF0000"/>
                </a:solidFill>
              </a:rPr>
              <a:t>IR remote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until a reliable detection is obtained.  </a:t>
            </a: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endParaRPr lang="en-GB" altLang="fr-FR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Check 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that this detection is effective at all burner loads. If necessary, modify the orientation, and/or the detection threshold accordingly. </a:t>
            </a:r>
            <a:endParaRPr lang="en-GB" altLang="fr-FR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4" r="7468"/>
          <a:stretch/>
        </p:blipFill>
        <p:spPr>
          <a:xfrm>
            <a:off x="6346441" y="4853763"/>
            <a:ext cx="1464058" cy="1267832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 flipV="1">
            <a:off x="7378995" y="4795284"/>
            <a:ext cx="63796" cy="1169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7467599" y="4620065"/>
            <a:ext cx="63796" cy="1169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7566837" y="4456887"/>
            <a:ext cx="63796" cy="1169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7668295" y="4268093"/>
            <a:ext cx="63796" cy="1169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7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err="1" smtClean="0"/>
              <a:t>adjustments</a:t>
            </a:r>
            <a:endParaRPr lang="fr-FR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41300" y="1320801"/>
            <a:ext cx="789304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 precise can 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 accessed on the display panel using the IR remote (Detection threshold, minimum detection time,…..) </a:t>
            </a: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discriminate between the various </a:t>
            </a: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flames: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fr-FR" sz="1400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8700" lvl="1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dirty="0" smtClean="0"/>
              <a:t> </a:t>
            </a:r>
            <a:r>
              <a:rPr lang="en-GB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lang="en-GB" alt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installations where there are several </a:t>
            </a:r>
            <a:r>
              <a:rPr lang="en-GB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burners</a:t>
            </a:r>
          </a:p>
          <a:p>
            <a:pPr marL="1028700" lvl="1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endParaRPr lang="en-GB" altLang="fr-F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028700" lvl="1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</a:t>
            </a: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 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detector's line of sight takes into account several burners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fr-FR" sz="1800" b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3605060" y="5020277"/>
            <a:ext cx="188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Ruby Packscan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125" y="595630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altLang="fr-FR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Refer </a:t>
            </a:r>
            <a:r>
              <a:rPr lang="en-GB" altLang="fr-FR" sz="105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the </a:t>
            </a:r>
            <a:r>
              <a:rPr lang="en-GB" altLang="fr-FR" sz="10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Technical manual for further </a:t>
            </a:r>
            <a:r>
              <a:rPr lang="en-GB" altLang="fr-FR" sz="105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information.</a:t>
            </a:r>
            <a:endParaRPr lang="en-GB" altLang="fr-FR" sz="105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fr-FR" dirty="0"/>
              <a:t>Analyser &amp; Instrumentation Department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Manufacture</a:t>
            </a:r>
            <a:endParaRPr lang="fr-FR" dirty="0"/>
          </a:p>
        </p:txBody>
      </p:sp>
      <p:sp>
        <p:nvSpPr>
          <p:cNvPr id="15" name="Text Box 49"/>
          <p:cNvSpPr txBox="1">
            <a:spLocks noChangeArrowheads="1"/>
          </p:cNvSpPr>
          <p:nvPr/>
        </p:nvSpPr>
        <p:spPr bwMode="auto">
          <a:xfrm>
            <a:off x="327026" y="843945"/>
            <a:ext cx="790257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endParaRPr lang="en-GB" altLang="fr-FR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Made in </a:t>
            </a:r>
            <a:endParaRPr lang="en-GB" altLang="fr-FR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flame detectors are </a:t>
            </a:r>
            <a:r>
              <a:rPr lang="en-GB" alt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assembled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checked in our workshop</a:t>
            </a: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functionalities of each detector are checked on a </a:t>
            </a:r>
            <a:r>
              <a:rPr lang="en-GB" alt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test </a:t>
            </a:r>
            <a:r>
              <a:rPr lang="en-GB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bench</a:t>
            </a: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GB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certificate </a:t>
            </a:r>
            <a:r>
              <a:rPr lang="en-GB" alt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conformity</a:t>
            </a: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supplied with each </a:t>
            </a: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unit (100% tested). </a:t>
            </a: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90" y="1090662"/>
            <a:ext cx="938206" cy="6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1" descr="PA08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56" y="3088655"/>
            <a:ext cx="1469324" cy="110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36709" r="-3136" b="5728"/>
          <a:stretch/>
        </p:blipFill>
        <p:spPr bwMode="auto">
          <a:xfrm>
            <a:off x="1655990" y="4685359"/>
            <a:ext cx="2912916" cy="130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318519" y="4330919"/>
            <a:ext cx="1911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err="1"/>
              <a:t>E</a:t>
            </a:r>
            <a:r>
              <a:rPr lang="fr-FR" sz="900" i="1" dirty="0" err="1" smtClean="0"/>
              <a:t>lectronic</a:t>
            </a:r>
            <a:r>
              <a:rPr lang="fr-FR" sz="900" i="1" dirty="0" smtClean="0"/>
              <a:t> </a:t>
            </a:r>
            <a:r>
              <a:rPr lang="fr-FR" sz="900" i="1" dirty="0" err="1" smtClean="0"/>
              <a:t>board</a:t>
            </a:r>
            <a:r>
              <a:rPr lang="fr-FR" sz="900" i="1" dirty="0" smtClean="0"/>
              <a:t> </a:t>
            </a:r>
            <a:r>
              <a:rPr lang="fr-FR" sz="900" i="1" dirty="0" err="1" smtClean="0"/>
              <a:t>bench</a:t>
            </a:r>
            <a:endParaRPr lang="fr-FR" sz="900" i="1" dirty="0"/>
          </a:p>
        </p:txBody>
      </p:sp>
      <p:pic>
        <p:nvPicPr>
          <p:cNvPr id="13" name="Picture 2" descr="G:\Atelier\Analyse-Fabrication\SAV\Photos Divers\Photos pour Armand\PA0800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/>
          <a:stretch/>
        </p:blipFill>
        <p:spPr bwMode="auto">
          <a:xfrm>
            <a:off x="1471979" y="3100026"/>
            <a:ext cx="1439008" cy="112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2007833" y="6102303"/>
            <a:ext cx="1911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err="1" smtClean="0"/>
              <a:t>Flame</a:t>
            </a:r>
            <a:r>
              <a:rPr lang="fr-FR" sz="900" i="1" dirty="0" smtClean="0"/>
              <a:t> scanner </a:t>
            </a:r>
            <a:r>
              <a:rPr lang="fr-FR" sz="900" i="1" dirty="0" err="1" smtClean="0"/>
              <a:t>bench</a:t>
            </a:r>
            <a:endParaRPr lang="fr-FR" sz="900" i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62" y="3000694"/>
            <a:ext cx="2271131" cy="330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38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FCS seminar </a:t>
            </a:r>
            <a:r>
              <a:rPr lang="en-GB" dirty="0" err="1" smtClean="0"/>
              <a:t>september</a:t>
            </a:r>
            <a:r>
              <a:rPr lang="en-GB" dirty="0" smtClean="0"/>
              <a:t> 2015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C1C2141-F185-4D7B-B9CE-1016C1C1FAE9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301164" y="268914"/>
            <a:ext cx="7142400" cy="572748"/>
          </a:xfrm>
        </p:spPr>
        <p:txBody>
          <a:bodyPr/>
          <a:lstStyle/>
          <a:p>
            <a:r>
              <a:rPr lang="fr-FR" dirty="0"/>
              <a:t>Analyser and Instrumentation </a:t>
            </a:r>
            <a:r>
              <a:rPr lang="fr-FR" dirty="0" err="1"/>
              <a:t>Department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8"/>
          </p:nvPr>
        </p:nvSpPr>
        <p:spPr>
          <a:xfrm>
            <a:off x="274453" y="945428"/>
            <a:ext cx="7158614" cy="374650"/>
          </a:xfrm>
        </p:spPr>
        <p:txBody>
          <a:bodyPr/>
          <a:lstStyle/>
          <a:p>
            <a:r>
              <a:rPr lang="fr-FR" dirty="0" smtClean="0"/>
              <a:t>Certifications and compliances </a:t>
            </a:r>
            <a:endParaRPr lang="fr-FR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920">
            <a:off x="269848" y="1758455"/>
            <a:ext cx="1693138" cy="23943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4" name="Picture 12" descr="C:\Users\divbla\Desktop\Extraire page 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144">
            <a:off x="1224739" y="1570057"/>
            <a:ext cx="2264954" cy="29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C:\Users\divbla\Desktop\TU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397">
            <a:off x="2858549" y="1803200"/>
            <a:ext cx="2012095" cy="28463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/>
          <a:extLst/>
        </p:spPr>
      </p:pic>
      <p:pic>
        <p:nvPicPr>
          <p:cNvPr id="19" name="Picture 16" descr="C:\Users\divbla\Desktop\Extraire page 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013">
            <a:off x="4307487" y="2022260"/>
            <a:ext cx="2020840" cy="285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:\Users\divbla\Desktop\Extraire page 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030">
            <a:off x="5394416" y="2439354"/>
            <a:ext cx="1907082" cy="271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19" descr="C:\Users\divbla\Desktop\7-Certificat RTN Permi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266">
            <a:off x="6834772" y="2350052"/>
            <a:ext cx="1730862" cy="33276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 rot="21185482">
            <a:off x="819553" y="5585777"/>
            <a:ext cx="4482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AF007C"/>
                </a:solidFill>
              </a:rPr>
              <a:t>More </a:t>
            </a:r>
            <a:r>
              <a:rPr lang="fr-FR" sz="1400" b="1" dirty="0" err="1" smtClean="0">
                <a:solidFill>
                  <a:srgbClr val="AF007C"/>
                </a:solidFill>
              </a:rPr>
              <a:t>than</a:t>
            </a:r>
            <a:r>
              <a:rPr lang="fr-FR" sz="1400" b="1" dirty="0" smtClean="0">
                <a:solidFill>
                  <a:srgbClr val="AF007C"/>
                </a:solidFill>
              </a:rPr>
              <a:t> 15 compliances </a:t>
            </a:r>
            <a:r>
              <a:rPr lang="fr-FR" sz="1400" b="1" dirty="0" err="1" smtClean="0">
                <a:solidFill>
                  <a:srgbClr val="AF007C"/>
                </a:solidFill>
              </a:rPr>
              <a:t>successfully</a:t>
            </a:r>
            <a:r>
              <a:rPr lang="fr-FR" sz="1400" b="1" dirty="0" smtClean="0">
                <a:solidFill>
                  <a:srgbClr val="AF007C"/>
                </a:solidFill>
              </a:rPr>
              <a:t> </a:t>
            </a:r>
            <a:r>
              <a:rPr lang="fr-FR" sz="1600" b="1" dirty="0" err="1" smtClean="0">
                <a:solidFill>
                  <a:srgbClr val="AF007C"/>
                </a:solidFill>
              </a:rPr>
              <a:t>validated</a:t>
            </a:r>
            <a:endParaRPr lang="fr-FR" sz="1400" b="1" dirty="0">
              <a:solidFill>
                <a:srgbClr val="AF007C"/>
              </a:solidFill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920">
            <a:off x="472138" y="1758457"/>
            <a:ext cx="1693138" cy="23943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8" name="Picture 12" descr="C:\Users\divbla\Desktop\Extraire page 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144">
            <a:off x="1427029" y="1570059"/>
            <a:ext cx="2264954" cy="29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C:\Users\divbla\Desktop\TU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397">
            <a:off x="3060839" y="1803202"/>
            <a:ext cx="2012095" cy="28463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/>
          <a:extLst/>
        </p:spPr>
      </p:pic>
      <p:pic>
        <p:nvPicPr>
          <p:cNvPr id="22" name="Picture 16" descr="C:\Users\divbla\Desktop\Extraire page 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013">
            <a:off x="4509777" y="2022262"/>
            <a:ext cx="2020840" cy="285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 descr="C:\Users\divbla\Desktop\Extraire page 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030">
            <a:off x="5596706" y="2439356"/>
            <a:ext cx="1907082" cy="271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608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fr-FR" dirty="0"/>
              <a:t>Analyser &amp; Instrumentation Department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Product maintenance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47190" y="2509295"/>
            <a:ext cx="1489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Darkcan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03712" y="3798774"/>
            <a:ext cx="1617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Safyr Packscan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52966" y="5809628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Ruby Packscan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9243" y="1564763"/>
            <a:ext cx="3538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Clr>
                <a:srgbClr val="AF007C"/>
              </a:buClr>
              <a:buFont typeface="Arial" panose="020B0604020202020204" pitchFamily="34" charset="0"/>
              <a:buChar char="│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Lens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cleaning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every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6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months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" name="Picture 68" descr="P731002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65" r="94879">
                        <a14:foregroundMark x1="27493" y1="3237" x2="27493" y2="3237"/>
                        <a14:foregroundMark x1="24798" y1="80216" x2="28302" y2="89568"/>
                        <a14:foregroundMark x1="88140" y1="47482" x2="88140" y2="47482"/>
                        <a14:foregroundMark x1="87332" y1="62950" x2="87332" y2="62950"/>
                        <a14:foregroundMark x1="90836" y1="56835" x2="90836" y2="56835"/>
                        <a14:backgroundMark x1="25876" y1="94245" x2="34501" y2="97842"/>
                        <a14:backgroundMark x1="69542" y1="95683" x2="69542" y2="95683"/>
                        <a14:backgroundMark x1="62534" y1="94245" x2="62534" y2="94245"/>
                        <a14:backgroundMark x1="74933" y1="92086" x2="74933" y2="92086"/>
                        <a14:backgroundMark x1="9973" y1="51079" x2="9973" y2="74460"/>
                        <a14:backgroundMark x1="13477" y1="46403" x2="13477" y2="6762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17" y="2294367"/>
            <a:ext cx="1328468" cy="99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71"/>
          <p:cNvSpPr txBox="1">
            <a:spLocks noChangeArrowheads="1"/>
          </p:cNvSpPr>
          <p:nvPr/>
        </p:nvSpPr>
        <p:spPr bwMode="auto">
          <a:xfrm>
            <a:off x="3365975" y="2610942"/>
            <a:ext cx="6981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4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Lens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903557" y="2758069"/>
            <a:ext cx="96174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476124" y="3952662"/>
            <a:ext cx="502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│"/>
            </a:pP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Detection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tube replacement once per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year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lifetime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the part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for the UV scanner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" name="Picture 14" descr="P704000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56" y="4752568"/>
            <a:ext cx="896669" cy="119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7620212" y="5996241"/>
            <a:ext cx="6981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4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UV </a:t>
            </a:r>
            <a:r>
              <a:rPr lang="fr-FR" altLang="fr-FR" sz="12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cell</a:t>
            </a:r>
            <a:endParaRPr lang="fr-FR" altLang="fr-FR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" name="Picture 3" descr="G:\DE1\Majda\A&amp;I\Pillard Packscan-Ruby-Safyr\darkscan fiv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6" y="1560627"/>
            <a:ext cx="2458304" cy="32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3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fr-FR" dirty="0"/>
              <a:t>Analyser &amp; Instrumentation Department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Accessories</a:t>
            </a:r>
            <a:r>
              <a:rPr lang="fr-FR" dirty="0" smtClean="0"/>
              <a:t>, options, services</a:t>
            </a:r>
            <a:endParaRPr lang="fr-FR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91707" y="1500996"/>
            <a:ext cx="6291622" cy="42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>
            <a:lvl1pPr marL="342900" indent="-342900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Extra length cable </a:t>
            </a:r>
            <a:endParaRPr lang="en-GB" altLang="fr-FR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Clr>
                <a:srgbClr val="AF007C"/>
              </a:buClr>
              <a:buFont typeface="Arial" panose="020B0604020202020204" pitchFamily="34" charset="0"/>
              <a:buChar char="—"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/>
            <a:endParaRPr lang="en-GB" altLang="fr-FR" sz="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Epoxy paint coating for aggressive ambient  </a:t>
            </a:r>
            <a:r>
              <a:rPr lang="en-GB" altLang="fr-FR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conditions</a:t>
            </a:r>
          </a:p>
          <a:p>
            <a:pPr eaLnBrk="1" hangingPunct="1">
              <a:buClr>
                <a:srgbClr val="AF007C"/>
              </a:buClr>
              <a:buFont typeface="Arial" panose="020B0604020202020204" pitchFamily="34" charset="0"/>
              <a:buChar char="—"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/>
            <a:endParaRPr lang="en-GB" altLang="fr-FR" sz="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Infrared remote  (ATEX)</a:t>
            </a:r>
          </a:p>
          <a:p>
            <a:pPr eaLnBrk="1" hangingPunct="1">
              <a:buFontTx/>
              <a:buNone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en-GB" altLang="fr-FR" sz="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en-GB" altLang="fr-FR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Swivel mount</a:t>
            </a:r>
          </a:p>
          <a:p>
            <a:pPr eaLnBrk="1" hangingPunct="1">
              <a:buFontTx/>
              <a:buNone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en-GB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fr-FR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fr-FR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fr-FR" alt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6" descr="P9240006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37" y="4064863"/>
            <a:ext cx="1074187" cy="11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9240017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76" y="4622863"/>
            <a:ext cx="1859236" cy="95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en arc 14"/>
          <p:cNvCxnSpPr/>
          <p:nvPr/>
        </p:nvCxnSpPr>
        <p:spPr>
          <a:xfrm flipV="1">
            <a:off x="4318585" y="4627602"/>
            <a:ext cx="793775" cy="471225"/>
          </a:xfrm>
          <a:prstGeom prst="curvedConnector3">
            <a:avLst>
              <a:gd name="adj1" fmla="val 29352"/>
            </a:avLst>
          </a:prstGeom>
          <a:ln w="28575">
            <a:solidFill>
              <a:srgbClr val="AF007C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4" r="7468"/>
          <a:stretch/>
        </p:blipFill>
        <p:spPr>
          <a:xfrm>
            <a:off x="3313269" y="2952040"/>
            <a:ext cx="924681" cy="8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CUSTOMER SERVICES - </a:t>
            </a:r>
            <a:r>
              <a:rPr lang="en-GB" dirty="0" err="1" smtClean="0"/>
              <a:t>Pillard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DFCDF8A-0625-432F-8710-298EDC09C7F2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84853" y="268914"/>
            <a:ext cx="7142400" cy="572748"/>
          </a:xfrm>
        </p:spPr>
        <p:txBody>
          <a:bodyPr/>
          <a:lstStyle/>
          <a:p>
            <a:r>
              <a:rPr lang="fr-FR" dirty="0" smtClean="0"/>
              <a:t>Analyser and Instrumentation </a:t>
            </a:r>
            <a:r>
              <a:rPr lang="fr-FR" dirty="0" err="1" smtClean="0"/>
              <a:t>Department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7"/>
          </p:nvPr>
        </p:nvSpPr>
        <p:spPr>
          <a:xfrm>
            <a:off x="269420" y="1018446"/>
            <a:ext cx="7158614" cy="374650"/>
          </a:xfrm>
        </p:spPr>
        <p:txBody>
          <a:bodyPr/>
          <a:lstStyle/>
          <a:p>
            <a:r>
              <a:rPr lang="fr-FR" dirty="0" smtClean="0"/>
              <a:t>Our scope of services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21" name="Diagramme 20"/>
          <p:cNvGraphicFramePr/>
          <p:nvPr>
            <p:extLst>
              <p:ext uri="{D42A27DB-BD31-4B8C-83A1-F6EECF244321}">
                <p14:modId xmlns:p14="http://schemas.microsoft.com/office/powerpoint/2010/main" val="4046778166"/>
              </p:ext>
            </p:extLst>
          </p:nvPr>
        </p:nvGraphicFramePr>
        <p:xfrm>
          <a:off x="651163" y="1450330"/>
          <a:ext cx="7744691" cy="4653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G:\SAV\SAV Minéraux\Modèle\Logos\Tampon service_new_Full_vect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75" y="5276620"/>
            <a:ext cx="906171" cy="9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Pao\FivesPillard\Photos et Films\Holcim Apasco Hermosillo - Helene 2011_05\FIVES MEXICO-322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68" b="13882"/>
          <a:stretch/>
        </p:blipFill>
        <p:spPr bwMode="auto">
          <a:xfrm>
            <a:off x="6389925" y="4724782"/>
            <a:ext cx="1974090" cy="1458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fr-FR" dirty="0"/>
              <a:t>Analyser &amp; Instrumentation Department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154ADE-434A-4FB0-AF86-34A6F7E3A541}" type="slidenum">
              <a:rPr lang="en-GB" altLang="fr-FR">
                <a:solidFill>
                  <a:srgbClr val="888B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altLang="fr-FR">
              <a:solidFill>
                <a:srgbClr val="888B8D"/>
              </a:solidFill>
            </a:endParaRPr>
          </a:p>
        </p:txBody>
      </p:sp>
      <p:sp>
        <p:nvSpPr>
          <p:cNvPr id="30724" name="Subtitle 4"/>
          <p:cNvSpPr>
            <a:spLocks noGrp="1"/>
          </p:cNvSpPr>
          <p:nvPr>
            <p:ph type="subTitle" idx="1"/>
          </p:nvPr>
        </p:nvSpPr>
        <p:spPr>
          <a:xfrm>
            <a:off x="530225" y="3776663"/>
            <a:ext cx="4041775" cy="215741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altLang="fr-FR" dirty="0" smtClean="0"/>
              <a:t>Analyser </a:t>
            </a:r>
            <a:r>
              <a:rPr lang="en-GB" altLang="fr-FR" dirty="0"/>
              <a:t>&amp; Instrumentation </a:t>
            </a:r>
            <a:r>
              <a:rPr lang="en-GB" altLang="fr-FR" dirty="0" smtClean="0"/>
              <a:t>Department</a:t>
            </a:r>
          </a:p>
          <a:p>
            <a:pPr>
              <a:spcBef>
                <a:spcPct val="0"/>
              </a:spcBef>
            </a:pPr>
            <a:r>
              <a:rPr lang="en-GB" altLang="fr-FR" dirty="0" smtClean="0"/>
              <a:t>Combustion</a:t>
            </a:r>
            <a:r>
              <a:rPr lang="en-GB" altLang="fr-FR" dirty="0"/>
              <a:t>	</a:t>
            </a:r>
          </a:p>
          <a:p>
            <a:pPr>
              <a:spcBef>
                <a:spcPct val="0"/>
              </a:spcBef>
            </a:pPr>
            <a:endParaRPr lang="en-GB" altLang="fr-FR" dirty="0"/>
          </a:p>
          <a:p>
            <a:pPr>
              <a:spcBef>
                <a:spcPct val="0"/>
              </a:spcBef>
            </a:pPr>
            <a:r>
              <a:rPr lang="en-GB" altLang="fr-FR" b="1" dirty="0"/>
              <a:t>Fives </a:t>
            </a:r>
            <a:r>
              <a:rPr lang="en-GB" altLang="fr-FR" b="1" dirty="0" err="1"/>
              <a:t>Pillard</a:t>
            </a:r>
            <a:r>
              <a:rPr lang="en-GB" altLang="fr-FR" b="1" dirty="0"/>
              <a:t> </a:t>
            </a:r>
          </a:p>
          <a:p>
            <a:pPr>
              <a:spcBef>
                <a:spcPct val="0"/>
              </a:spcBef>
            </a:pPr>
            <a:r>
              <a:rPr lang="en-GB" altLang="fr-FR" dirty="0"/>
              <a:t>(Headquarters)</a:t>
            </a:r>
          </a:p>
          <a:p>
            <a:pPr>
              <a:spcBef>
                <a:spcPct val="0"/>
              </a:spcBef>
            </a:pPr>
            <a:r>
              <a:rPr lang="en-GB" altLang="fr-FR" dirty="0"/>
              <a:t>13 rue Raymond </a:t>
            </a:r>
            <a:r>
              <a:rPr lang="en-GB" altLang="fr-FR" dirty="0" err="1"/>
              <a:t>Teissère</a:t>
            </a:r>
            <a:endParaRPr lang="en-GB" altLang="fr-FR" dirty="0"/>
          </a:p>
          <a:p>
            <a:pPr>
              <a:spcBef>
                <a:spcPct val="0"/>
              </a:spcBef>
            </a:pPr>
            <a:r>
              <a:rPr lang="en-GB" altLang="fr-FR" dirty="0"/>
              <a:t>13272 Marseille </a:t>
            </a:r>
            <a:r>
              <a:rPr lang="en-GB" altLang="fr-FR" dirty="0" err="1"/>
              <a:t>Cedex</a:t>
            </a:r>
            <a:r>
              <a:rPr lang="en-GB" altLang="fr-FR" dirty="0"/>
              <a:t> 08 – FRANCE</a:t>
            </a:r>
          </a:p>
          <a:p>
            <a:pPr>
              <a:spcBef>
                <a:spcPct val="0"/>
              </a:spcBef>
            </a:pPr>
            <a:r>
              <a:rPr lang="en-GB" altLang="fr-FR" dirty="0"/>
              <a:t>Tel: +33 (0)4 91 80 90 21 – Fax:+33 (0)4 91 25 72 71</a:t>
            </a:r>
          </a:p>
          <a:p>
            <a:pPr>
              <a:spcBef>
                <a:spcPct val="0"/>
              </a:spcBef>
            </a:pPr>
            <a:r>
              <a:rPr lang="en-GB" altLang="fr-FR" dirty="0"/>
              <a:t>Pillard-sales@fivesgroup.com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Department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DFCDF8A-0625-432F-8710-298EDC09C7F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fr-FR" dirty="0"/>
              <a:t>Flame </a:t>
            </a:r>
            <a:r>
              <a:rPr lang="de-DE" altLang="fr-FR" dirty="0" err="1"/>
              <a:t>detectors</a:t>
            </a:r>
            <a:r>
              <a:rPr lang="de-DE" altLang="fr-FR" dirty="0"/>
              <a:t> – Ruby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Safyr</a:t>
            </a:r>
            <a:r>
              <a:rPr lang="de-DE" altLang="fr-FR" dirty="0"/>
              <a:t>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Darkscan</a:t>
            </a:r>
            <a:endParaRPr lang="en-GB" alt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/>
              <a:t>Product use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325853"/>
              </p:ext>
            </p:extLst>
          </p:nvPr>
        </p:nvGraphicFramePr>
        <p:xfrm>
          <a:off x="357350" y="1494611"/>
          <a:ext cx="8435776" cy="390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944"/>
                <a:gridCol w="2108944"/>
                <a:gridCol w="2108944"/>
                <a:gridCol w="2108944"/>
              </a:tblGrid>
              <a:tr h="131543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2254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Purpose</a:t>
                      </a:r>
                      <a:endParaRPr lang="fr-FR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indent="0" algn="l">
                        <a:buClr>
                          <a:srgbClr val="AF007C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Detect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the </a:t>
                      </a: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presence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or absence of  the </a:t>
                      </a: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burner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flame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Clr>
                          <a:srgbClr val="AF007C"/>
                        </a:buClr>
                        <a:buFont typeface="Arial" panose="020B0604020202020204" pitchFamily="34" charset="0"/>
                        <a:buNone/>
                      </a:pPr>
                      <a:endParaRPr lang="fr-FR" sz="1400" dirty="0" smtClean="0"/>
                    </a:p>
                  </a:txBody>
                  <a:tcPr>
                    <a:lnL w="1270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7353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Interest</a:t>
                      </a:r>
                      <a:r>
                        <a:rPr lang="fr-FR" sz="14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endParaRPr lang="fr-FR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indent="0" algn="l">
                        <a:buClr>
                          <a:srgbClr val="AF007C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Avoid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the </a:t>
                      </a: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risk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of explosions for installations </a:t>
                      </a: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ensuring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safety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of the installation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Clr>
                          <a:srgbClr val="AF007C"/>
                        </a:buClr>
                        <a:buFont typeface="Arial" panose="020B0604020202020204" pitchFamily="34" charset="0"/>
                        <a:buNone/>
                      </a:pPr>
                      <a:endParaRPr lang="fr-FR" sz="1400" dirty="0" smtClean="0"/>
                    </a:p>
                  </a:txBody>
                  <a:tcPr>
                    <a:lnL w="1270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01986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Target</a:t>
                      </a:r>
                      <a:endParaRPr lang="fr-FR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Industrial</a:t>
                      </a:r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14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burners</a:t>
                      </a:r>
                      <a:endParaRPr lang="fr-FR" sz="14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l"/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24359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Industries </a:t>
                      </a:r>
                      <a:r>
                        <a:rPr lang="fr-FR" sz="1400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concerned</a:t>
                      </a:r>
                      <a:endParaRPr lang="fr-FR" sz="1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Energy, Petrochemical, Chemical, Cement plants, Food industry, Paper mills</a:t>
                      </a:r>
                    </a:p>
                    <a:p>
                      <a:pPr algn="l"/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Claus unit 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altLang="fr-FR" dirty="0" err="1"/>
              <a:t>Analysers</a:t>
            </a:r>
            <a:r>
              <a:rPr lang="de-DE" altLang="fr-FR" dirty="0"/>
              <a:t> &amp; Instruments Department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fr-FR" dirty="0"/>
              <a:t>Flame </a:t>
            </a:r>
            <a:r>
              <a:rPr lang="de-DE" altLang="fr-FR" dirty="0" err="1"/>
              <a:t>detectors</a:t>
            </a:r>
            <a:r>
              <a:rPr lang="de-DE" altLang="fr-FR" dirty="0"/>
              <a:t> – Ruby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Safyr</a:t>
            </a:r>
            <a:r>
              <a:rPr lang="de-DE" altLang="fr-FR" dirty="0"/>
              <a:t>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Darkscan</a:t>
            </a:r>
            <a:endParaRPr lang="en-GB" alt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smtClean="0"/>
              <a:t>Operating </a:t>
            </a:r>
            <a:r>
              <a:rPr lang="fr-FR" dirty="0" err="1" smtClean="0"/>
              <a:t>principle</a:t>
            </a:r>
            <a:endParaRPr lang="fr-FR" dirty="0"/>
          </a:p>
        </p:txBody>
      </p:sp>
      <p:graphicFrame>
        <p:nvGraphicFramePr>
          <p:cNvPr id="8" name="Group 1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722921"/>
              </p:ext>
            </p:extLst>
          </p:nvPr>
        </p:nvGraphicFramePr>
        <p:xfrm>
          <a:off x="300073" y="2020187"/>
          <a:ext cx="8429257" cy="335667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190587"/>
                <a:gridCol w="2507182"/>
                <a:gridCol w="2477386"/>
                <a:gridCol w="2254102"/>
              </a:tblGrid>
              <a:tr h="313088"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Ruby Packscan</a:t>
                      </a:r>
                      <a:endParaRPr kumimoji="0" lang="fr-FR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Safyr  Packscan</a:t>
                      </a:r>
                      <a:endParaRPr kumimoji="0" lang="fr-FR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Darkscan</a:t>
                      </a:r>
                      <a:endParaRPr kumimoji="0" lang="fr-FR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6639"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Flame</a:t>
                      </a:r>
                      <a:r>
                        <a:rPr kumimoji="0" lang="fr-FR" alt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type</a:t>
                      </a:r>
                      <a:endParaRPr kumimoji="0" lang="fr-FR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Generates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UV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Yellow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Colourless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Burner fuel</a:t>
                      </a:r>
                      <a:endParaRPr kumimoji="0" lang="fr-FR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Gas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/ Diesel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oil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Heavy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oil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/ Coal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Acid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gas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8675"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Principle</a:t>
                      </a:r>
                      <a:endParaRPr kumimoji="0" lang="fr-FR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Measures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the Ultraviolet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given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by the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flame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Measures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frequency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(variation in light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intensity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) of the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flame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Measures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the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difference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in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temperature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between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two</a:t>
                      </a: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parts of a </a:t>
                      </a: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flame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4863"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Technology</a:t>
                      </a:r>
                      <a:endParaRPr kumimoji="0" lang="fr-FR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Ultraviolet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Visible &amp; IR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44488"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44563"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433513"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41500"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987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559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131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70300"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Pyrometric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" name="Picture 36" descr="flamme 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24" y="2401860"/>
            <a:ext cx="905596" cy="6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7" descr="flamme fu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98" y="2394144"/>
            <a:ext cx="1004776" cy="66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699707"/>
              </p:ext>
            </p:extLst>
          </p:nvPr>
        </p:nvGraphicFramePr>
        <p:xfrm>
          <a:off x="7687343" y="2391227"/>
          <a:ext cx="803423" cy="651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Image bitmap" r:id="rId5" imgW="2905531" imgH="2715004" progId="Paint.Picture">
                  <p:embed/>
                </p:oleObj>
              </mc:Choice>
              <mc:Fallback>
                <p:oleObj name="Image bitmap" r:id="rId5" imgW="2905531" imgH="271500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7343" y="2391227"/>
                        <a:ext cx="803423" cy="651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5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altLang="fr-FR" dirty="0" err="1"/>
              <a:t>Analysers</a:t>
            </a:r>
            <a:r>
              <a:rPr lang="de-DE" altLang="fr-FR" dirty="0"/>
              <a:t> &amp; Instruments Department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fr-FR" dirty="0"/>
              <a:t>Flame </a:t>
            </a:r>
            <a:r>
              <a:rPr lang="de-DE" altLang="fr-FR" dirty="0" err="1"/>
              <a:t>detectors</a:t>
            </a:r>
            <a:r>
              <a:rPr lang="de-DE" altLang="fr-FR" dirty="0"/>
              <a:t> – Ruby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Safyr</a:t>
            </a:r>
            <a:r>
              <a:rPr lang="de-DE" altLang="fr-FR" dirty="0"/>
              <a:t>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Darkscan</a:t>
            </a:r>
            <a:endParaRPr lang="en-GB" alt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smtClean="0"/>
              <a:t>Product description</a:t>
            </a:r>
            <a:endParaRPr lang="fr-FR" dirty="0"/>
          </a:p>
        </p:txBody>
      </p:sp>
      <p:sp>
        <p:nvSpPr>
          <p:cNvPr id="9" name="Rectangle 45"/>
          <p:cNvSpPr>
            <a:spLocks noChangeArrowheads="1"/>
          </p:cNvSpPr>
          <p:nvPr/>
        </p:nvSpPr>
        <p:spPr bwMode="auto">
          <a:xfrm>
            <a:off x="1341087" y="5054051"/>
            <a:ext cx="6251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/>
              <a:t>RUBY  </a:t>
            </a:r>
            <a:r>
              <a:rPr lang="fr-FR" altLang="fr-FR" sz="1200" b="0" dirty="0" smtClean="0"/>
              <a:t>PACKSCAN </a:t>
            </a:r>
            <a:r>
              <a:rPr lang="fr-FR" altLang="fr-FR" sz="1200" b="0" dirty="0"/>
              <a:t>UV283AC-ADF detector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/>
              <a:t>(</a:t>
            </a:r>
            <a:r>
              <a:rPr lang="fr-FR" altLang="fr-FR" sz="1200" b="0" dirty="0" err="1"/>
              <a:t>Similar</a:t>
            </a:r>
            <a:r>
              <a:rPr lang="fr-FR" altLang="fr-FR" sz="1200" b="0" dirty="0"/>
              <a:t> to the SAFYR PACKSCAN and DARKSCAN detectors)</a:t>
            </a: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auto">
          <a:xfrm>
            <a:off x="1355834" y="4225159"/>
            <a:ext cx="2968426" cy="255800"/>
          </a:xfrm>
          <a:prstGeom prst="line">
            <a:avLst/>
          </a:prstGeom>
          <a:noFill/>
          <a:ln w="9525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auto">
          <a:xfrm flipH="1" flipV="1">
            <a:off x="4798423" y="1846216"/>
            <a:ext cx="2171358" cy="849685"/>
          </a:xfrm>
          <a:prstGeom prst="line">
            <a:avLst/>
          </a:prstGeom>
          <a:noFill/>
          <a:ln w="9525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408382" y="2394386"/>
            <a:ext cx="14420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 err="1"/>
              <a:t>Viewing</a:t>
            </a:r>
            <a:r>
              <a:rPr lang="fr-FR" altLang="fr-FR" sz="1200" b="0" dirty="0"/>
              <a:t> </a:t>
            </a:r>
            <a:r>
              <a:rPr lang="fr-FR" altLang="fr-FR" sz="1200" b="0" dirty="0" err="1"/>
              <a:t>window</a:t>
            </a:r>
            <a:endParaRPr lang="fr-FR" altLang="fr-FR" sz="1200" b="0" dirty="0"/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698149" y="3061960"/>
            <a:ext cx="1362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/>
              <a:t>Cable </a:t>
            </a:r>
            <a:r>
              <a:rPr lang="fr-FR" altLang="fr-FR" sz="1200" b="0" dirty="0" smtClean="0"/>
              <a:t>gland 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 err="1" smtClean="0"/>
              <a:t>Connector</a:t>
            </a:r>
            <a:r>
              <a:rPr lang="fr-FR" altLang="fr-FR" sz="1200" b="0" dirty="0" smtClean="0"/>
              <a:t> </a:t>
            </a:r>
            <a:r>
              <a:rPr lang="fr-FR" altLang="fr-FR" sz="1200" b="0" dirty="0"/>
              <a:t>plug</a:t>
            </a: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467227" y="3935164"/>
            <a:ext cx="12315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/>
              <a:t>Electric </a:t>
            </a:r>
            <a:r>
              <a:rPr lang="fr-FR" altLang="fr-FR" sz="1200" b="0" dirty="0" err="1"/>
              <a:t>cable</a:t>
            </a:r>
            <a:endParaRPr lang="fr-FR" altLang="fr-FR" sz="1200" b="0" dirty="0"/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6967093" y="2476470"/>
            <a:ext cx="17863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0" dirty="0" err="1"/>
              <a:t>Fixed</a:t>
            </a:r>
            <a:r>
              <a:rPr lang="fr-FR" altLang="fr-FR" sz="1200" b="0" dirty="0"/>
              <a:t> to </a:t>
            </a:r>
            <a:r>
              <a:rPr lang="fr-FR" altLang="fr-FR" sz="1200" b="0" dirty="0" err="1"/>
              <a:t>burner</a:t>
            </a:r>
            <a:r>
              <a:rPr lang="fr-FR" altLang="fr-FR" sz="1200" b="0" dirty="0"/>
              <a:t> </a:t>
            </a:r>
            <a:r>
              <a:rPr lang="fr-FR" altLang="fr-FR" sz="1200" b="0" dirty="0" smtClean="0"/>
              <a:t>face</a:t>
            </a:r>
            <a:endParaRPr lang="fr-FR" altLang="fr-FR" sz="1200" b="0" dirty="0"/>
          </a:p>
        </p:txBody>
      </p:sp>
      <p:pic>
        <p:nvPicPr>
          <p:cNvPr id="18" name="Picture 3" descr="G:\DE1\Majda\A&amp;I\Pillard Packscan-Ruby-Safyr\darkscan fiv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787">
            <a:off x="3054169" y="1368505"/>
            <a:ext cx="2540183" cy="33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49"/>
          <p:cNvSpPr>
            <a:spLocks noChangeShapeType="1"/>
          </p:cNvSpPr>
          <p:nvPr/>
        </p:nvSpPr>
        <p:spPr bwMode="auto">
          <a:xfrm>
            <a:off x="1509927" y="2763515"/>
            <a:ext cx="2556976" cy="596890"/>
          </a:xfrm>
          <a:prstGeom prst="line">
            <a:avLst/>
          </a:prstGeom>
          <a:noFill/>
          <a:ln w="9525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auto">
          <a:xfrm>
            <a:off x="1806051" y="3499946"/>
            <a:ext cx="2591778" cy="435218"/>
          </a:xfrm>
          <a:prstGeom prst="line">
            <a:avLst/>
          </a:prstGeom>
          <a:noFill/>
          <a:ln w="9525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pic>
        <p:nvPicPr>
          <p:cNvPr id="19" name="Picture 6" descr="P9240006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78" y="962313"/>
            <a:ext cx="850786" cy="88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92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altLang="fr-FR" dirty="0" err="1"/>
              <a:t>Analysers</a:t>
            </a:r>
            <a:r>
              <a:rPr lang="de-DE" altLang="fr-FR" dirty="0"/>
              <a:t> &amp; Instruments Department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fr-FR" dirty="0"/>
              <a:t>Flame </a:t>
            </a:r>
            <a:r>
              <a:rPr lang="de-DE" altLang="fr-FR" dirty="0" err="1"/>
              <a:t>detectors</a:t>
            </a:r>
            <a:r>
              <a:rPr lang="de-DE" altLang="fr-FR" dirty="0"/>
              <a:t> – Ruby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Safyr</a:t>
            </a:r>
            <a:r>
              <a:rPr lang="de-DE" altLang="fr-FR" dirty="0"/>
              <a:t> </a:t>
            </a:r>
            <a:r>
              <a:rPr lang="de-DE" altLang="fr-FR" dirty="0" err="1"/>
              <a:t>Packscan</a:t>
            </a:r>
            <a:r>
              <a:rPr lang="de-DE" altLang="fr-FR" dirty="0"/>
              <a:t>, </a:t>
            </a:r>
            <a:r>
              <a:rPr lang="de-DE" altLang="fr-FR" dirty="0" err="1"/>
              <a:t>Darkscan</a:t>
            </a:r>
            <a:endParaRPr lang="en-GB" alt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smtClean="0"/>
              <a:t>Product description</a:t>
            </a:r>
            <a:endParaRPr lang="fr-FR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3928" y="4965257"/>
            <a:ext cx="400782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2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200" dirty="0"/>
          </a:p>
          <a:p>
            <a:pPr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 : </a:t>
            </a:r>
            <a:r>
              <a:rPr lang="en-GB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4,8 </a:t>
            </a:r>
            <a:r>
              <a:rPr lang="en-GB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kg</a:t>
            </a:r>
          </a:p>
          <a:p>
            <a:pPr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endParaRPr lang="en-GB" altLang="fr-FR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Ambient </a:t>
            </a:r>
            <a:r>
              <a:rPr lang="en-GB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operating temperature : </a:t>
            </a:r>
            <a:r>
              <a:rPr lang="en-GB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-20°C to +</a:t>
            </a:r>
            <a:r>
              <a:rPr lang="en-GB" altLang="fr-FR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70°C</a:t>
            </a:r>
          </a:p>
          <a:p>
            <a:pPr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endParaRPr lang="en-GB" altLang="fr-FR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Storage </a:t>
            </a:r>
            <a:r>
              <a:rPr lang="en-GB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temperature : </a:t>
            </a:r>
            <a:r>
              <a:rPr lang="en-GB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-30°C to +90°C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r-FR" sz="1200" b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9005" r="3849"/>
          <a:stretch/>
        </p:blipFill>
        <p:spPr>
          <a:xfrm>
            <a:off x="943185" y="1197981"/>
            <a:ext cx="6935541" cy="34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0051" y="1494518"/>
            <a:ext cx="4030598" cy="4526481"/>
          </a:xfrm>
        </p:spPr>
        <p:txBody>
          <a:bodyPr/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assembly</a:t>
            </a:r>
            <a:r>
              <a:rPr lang="fr-FR" dirty="0" smtClean="0"/>
              <a:t> on a GRX </a:t>
            </a:r>
            <a:r>
              <a:rPr lang="fr-FR" dirty="0" err="1" smtClean="0"/>
              <a:t>burner</a:t>
            </a:r>
            <a:r>
              <a:rPr lang="fr-FR" dirty="0" smtClean="0"/>
              <a:t>: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 smtClean="0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Fitting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place</a:t>
            </a:r>
            <a:endParaRPr lang="fr-FR" dirty="0"/>
          </a:p>
        </p:txBody>
      </p:sp>
      <p:pic>
        <p:nvPicPr>
          <p:cNvPr id="8" name="Picture 80" descr="flamm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2236332"/>
            <a:ext cx="4095750" cy="29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81"/>
          <p:cNvSpPr>
            <a:spLocks noChangeShapeType="1"/>
          </p:cNvSpPr>
          <p:nvPr/>
        </p:nvSpPr>
        <p:spPr bwMode="auto">
          <a:xfrm flipV="1">
            <a:off x="3716338" y="3243555"/>
            <a:ext cx="2301345" cy="1028408"/>
          </a:xfrm>
          <a:prstGeom prst="line">
            <a:avLst/>
          </a:prstGeom>
          <a:noFill/>
          <a:ln w="28575">
            <a:solidFill>
              <a:schemeClr val="tx2"/>
            </a:solidFill>
            <a:prstDash val="lgDashDot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0" name="Text Box 82"/>
          <p:cNvSpPr txBox="1">
            <a:spLocks noChangeArrowheads="1"/>
          </p:cNvSpPr>
          <p:nvPr/>
        </p:nvSpPr>
        <p:spPr bwMode="auto">
          <a:xfrm>
            <a:off x="5709035" y="2929555"/>
            <a:ext cx="693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b="0" dirty="0">
                <a:solidFill>
                  <a:schemeClr val="tx2"/>
                </a:solidFill>
              </a:rPr>
              <a:t>Visée</a:t>
            </a:r>
          </a:p>
        </p:txBody>
      </p:sp>
      <p:sp>
        <p:nvSpPr>
          <p:cNvPr id="11" name="Line 84"/>
          <p:cNvSpPr>
            <a:spLocks noChangeShapeType="1"/>
          </p:cNvSpPr>
          <p:nvPr/>
        </p:nvSpPr>
        <p:spPr bwMode="auto">
          <a:xfrm>
            <a:off x="2501864" y="4367487"/>
            <a:ext cx="431936" cy="233088"/>
          </a:xfrm>
          <a:prstGeom prst="line">
            <a:avLst/>
          </a:prstGeom>
          <a:noFill/>
          <a:ln w="1270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>
              <a:ln>
                <a:solidFill>
                  <a:srgbClr val="AF007C"/>
                </a:solidFill>
              </a:ln>
            </a:endParaRPr>
          </a:p>
        </p:txBody>
      </p:sp>
      <p:sp>
        <p:nvSpPr>
          <p:cNvPr id="12" name="Line 85"/>
          <p:cNvSpPr>
            <a:spLocks noChangeShapeType="1"/>
          </p:cNvSpPr>
          <p:nvPr/>
        </p:nvSpPr>
        <p:spPr bwMode="auto">
          <a:xfrm>
            <a:off x="2600325" y="3083444"/>
            <a:ext cx="685799" cy="812282"/>
          </a:xfrm>
          <a:prstGeom prst="line">
            <a:avLst/>
          </a:prstGeom>
          <a:noFill/>
          <a:ln w="1270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>
              <a:ln>
                <a:solidFill>
                  <a:srgbClr val="AF007C"/>
                </a:solidFill>
              </a:ln>
            </a:endParaRPr>
          </a:p>
        </p:txBody>
      </p:sp>
      <p:sp>
        <p:nvSpPr>
          <p:cNvPr id="13" name="Line 86"/>
          <p:cNvSpPr>
            <a:spLocks noChangeShapeType="1"/>
          </p:cNvSpPr>
          <p:nvPr/>
        </p:nvSpPr>
        <p:spPr bwMode="auto">
          <a:xfrm flipH="1" flipV="1">
            <a:off x="3716337" y="4482114"/>
            <a:ext cx="446087" cy="842362"/>
          </a:xfrm>
          <a:prstGeom prst="line">
            <a:avLst/>
          </a:prstGeom>
          <a:noFill/>
          <a:ln w="12700">
            <a:solidFill>
              <a:srgbClr val="AF007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>
              <a:ln>
                <a:solidFill>
                  <a:srgbClr val="AF007C"/>
                </a:solidFill>
              </a:ln>
            </a:endParaRPr>
          </a:p>
        </p:txBody>
      </p:sp>
      <p:sp>
        <p:nvSpPr>
          <p:cNvPr id="14" name="Text Box 87"/>
          <p:cNvSpPr txBox="1">
            <a:spLocks noChangeArrowheads="1"/>
          </p:cNvSpPr>
          <p:nvPr/>
        </p:nvSpPr>
        <p:spPr bwMode="auto">
          <a:xfrm>
            <a:off x="1320800" y="2929555"/>
            <a:ext cx="151923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Burner front face</a:t>
            </a:r>
          </a:p>
        </p:txBody>
      </p:sp>
      <p:sp>
        <p:nvSpPr>
          <p:cNvPr id="15" name="Text Box 88"/>
          <p:cNvSpPr txBox="1">
            <a:spLocks noChangeArrowheads="1"/>
          </p:cNvSpPr>
          <p:nvPr/>
        </p:nvSpPr>
        <p:spPr bwMode="auto">
          <a:xfrm>
            <a:off x="1320800" y="4140221"/>
            <a:ext cx="15811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err="1" smtClean="0"/>
              <a:t>Flame</a:t>
            </a:r>
            <a:r>
              <a:rPr lang="fr-FR" altLang="fr-FR" sz="1100" b="0" dirty="0" smtClean="0"/>
              <a:t> detector</a:t>
            </a:r>
            <a:endParaRPr lang="fr-FR" altLang="fr-FR" sz="1100" b="0" dirty="0"/>
          </a:p>
        </p:txBody>
      </p:sp>
      <p:sp>
        <p:nvSpPr>
          <p:cNvPr id="16" name="Text Box 89"/>
          <p:cNvSpPr txBox="1">
            <a:spLocks noChangeArrowheads="1"/>
          </p:cNvSpPr>
          <p:nvPr/>
        </p:nvSpPr>
        <p:spPr bwMode="auto">
          <a:xfrm>
            <a:off x="1724024" y="5324476"/>
            <a:ext cx="58388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err="1"/>
              <a:t>Swivel</a:t>
            </a:r>
            <a:r>
              <a:rPr lang="fr-FR" altLang="fr-FR" sz="1100" b="0" dirty="0"/>
              <a:t> </a:t>
            </a:r>
            <a:r>
              <a:rPr lang="fr-FR" altLang="fr-FR" sz="1100" b="0" dirty="0" err="1"/>
              <a:t>mount</a:t>
            </a:r>
            <a:endParaRPr lang="fr-FR" altLang="fr-FR" sz="1100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100" b="0" dirty="0" smtClean="0"/>
              <a:t>(adjustment </a:t>
            </a:r>
            <a:r>
              <a:rPr lang="en-GB" altLang="fr-FR" sz="1100" b="0" dirty="0"/>
              <a:t>for the best line of sight on the burner </a:t>
            </a:r>
            <a:r>
              <a:rPr lang="en-GB" altLang="fr-FR" sz="1100" b="0" dirty="0" smtClean="0"/>
              <a:t>flame allowing o</a:t>
            </a:r>
            <a:r>
              <a:rPr lang="en-GB" altLang="fr-FR" sz="1100" b="0" dirty="0" smtClean="0">
                <a:sym typeface="Wingdings" pitchFamily="2" charset="2"/>
              </a:rPr>
              <a:t>ptimal </a:t>
            </a:r>
            <a:r>
              <a:rPr lang="en-GB" altLang="fr-FR" sz="1100" b="0" dirty="0">
                <a:sym typeface="Wingdings" pitchFamily="2" charset="2"/>
              </a:rPr>
              <a:t>detection</a:t>
            </a:r>
            <a:r>
              <a:rPr lang="en-GB" altLang="fr-FR" sz="1100" b="0" dirty="0"/>
              <a:t>)</a:t>
            </a:r>
          </a:p>
        </p:txBody>
      </p:sp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6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fr-FR" dirty="0" smtClean="0"/>
              <a:t>RUBY PACKSCAN </a:t>
            </a:r>
            <a:r>
              <a:rPr lang="de-DE" altLang="fr-FR" dirty="0" err="1" smtClean="0"/>
              <a:t>description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smtClean="0"/>
              <a:t>Basic </a:t>
            </a:r>
            <a:r>
              <a:rPr lang="fr-FR" dirty="0" err="1" smtClean="0"/>
              <a:t>principle</a:t>
            </a:r>
            <a:endParaRPr 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68696" y="1507154"/>
            <a:ext cx="8120211" cy="676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5750">
              <a:buClr>
                <a:srgbClr val="AF007C"/>
              </a:buClr>
              <a:buFont typeface="Arial" panose="020B0604020202020204" pitchFamily="34" charset="0"/>
              <a:buChar char="│"/>
            </a:pPr>
            <a:r>
              <a:rPr lang="en-GB" alt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 </a:t>
            </a:r>
            <a:r>
              <a:rPr lang="en-GB" alt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Ruby </a:t>
            </a:r>
            <a:r>
              <a:rPr lang="en-GB" altLang="fr-FR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Packscan</a:t>
            </a:r>
            <a:r>
              <a:rPr lang="en-GB" alt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alt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sensor is comprised of a UV detection tube which contains a gas. This gas ionises (becomes a conductor) in the presence of the Ultraviolet given out by some flames. </a:t>
            </a:r>
          </a:p>
        </p:txBody>
      </p:sp>
      <p:pic>
        <p:nvPicPr>
          <p:cNvPr id="10" name="Picture 30" descr="packsc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97" y="2071268"/>
            <a:ext cx="6772843" cy="257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2"/>
          <p:cNvSpPr txBox="1">
            <a:spLocks noChangeArrowheads="1"/>
          </p:cNvSpPr>
          <p:nvPr/>
        </p:nvSpPr>
        <p:spPr bwMode="auto">
          <a:xfrm>
            <a:off x="865970" y="2045302"/>
            <a:ext cx="1842063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Ruby Packscan Detector</a:t>
            </a:r>
          </a:p>
        </p:txBody>
      </p:sp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2956836" y="2006984"/>
            <a:ext cx="675372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Sensor</a:t>
            </a:r>
          </a:p>
        </p:txBody>
      </p:sp>
      <p:sp>
        <p:nvSpPr>
          <p:cNvPr id="13" name="ZoneTexte 11"/>
          <p:cNvSpPr txBox="1">
            <a:spLocks noChangeArrowheads="1"/>
          </p:cNvSpPr>
          <p:nvPr/>
        </p:nvSpPr>
        <p:spPr bwMode="auto">
          <a:xfrm>
            <a:off x="4890937" y="2623700"/>
            <a:ext cx="552963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Lens</a:t>
            </a:r>
          </a:p>
        </p:txBody>
      </p:sp>
      <p:sp>
        <p:nvSpPr>
          <p:cNvPr id="14" name="ZoneTexte 12"/>
          <p:cNvSpPr txBox="1">
            <a:spLocks noChangeArrowheads="1"/>
          </p:cNvSpPr>
          <p:nvPr/>
        </p:nvSpPr>
        <p:spPr bwMode="auto">
          <a:xfrm>
            <a:off x="4617379" y="2071268"/>
            <a:ext cx="1695492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Self </a:t>
            </a:r>
            <a:r>
              <a:rPr lang="fr-FR" altLang="fr-FR" sz="1100" b="0" dirty="0" err="1"/>
              <a:t>checking</a:t>
            </a:r>
            <a:r>
              <a:rPr lang="fr-FR" altLang="fr-FR" sz="1100" b="0" dirty="0"/>
              <a:t> system</a:t>
            </a:r>
          </a:p>
        </p:txBody>
      </p:sp>
      <p:sp>
        <p:nvSpPr>
          <p:cNvPr id="15" name="ZoneTexte 13"/>
          <p:cNvSpPr txBox="1">
            <a:spLocks noChangeArrowheads="1"/>
          </p:cNvSpPr>
          <p:nvPr/>
        </p:nvSpPr>
        <p:spPr bwMode="auto">
          <a:xfrm>
            <a:off x="2520888" y="4168526"/>
            <a:ext cx="944271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Cable</a:t>
            </a:r>
          </a:p>
        </p:txBody>
      </p:sp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1142746" y="2419047"/>
            <a:ext cx="1161096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smtClean="0"/>
              <a:t>Window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b="0" dirty="0"/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4928016" y="2339332"/>
            <a:ext cx="1302391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err="1" smtClean="0"/>
              <a:t>Locking</a:t>
            </a:r>
            <a:r>
              <a:rPr lang="fr-FR" altLang="fr-FR" sz="1100" b="0" dirty="0" smtClean="0"/>
              <a:t> </a:t>
            </a:r>
            <a:r>
              <a:rPr lang="fr-FR" altLang="fr-FR" sz="1100" b="0" dirty="0"/>
              <a:t>system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7210251" y="3074106"/>
            <a:ext cx="992972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Hole </a:t>
            </a:r>
            <a:r>
              <a:rPr lang="fr-FR" altLang="fr-FR" sz="1100" b="0" dirty="0" err="1" smtClean="0"/>
              <a:t>sight</a:t>
            </a:r>
            <a:endParaRPr lang="fr-FR" altLang="fr-FR" sz="1100" b="0" dirty="0"/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7268713" y="4009273"/>
            <a:ext cx="136533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Axis </a:t>
            </a:r>
            <a:r>
              <a:rPr lang="fr-FR" altLang="fr-FR" sz="1100" b="0" dirty="0" smtClean="0"/>
              <a:t>of rotation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err="1" smtClean="0"/>
              <a:t>Shutter</a:t>
            </a:r>
            <a:endParaRPr lang="fr-FR" altLang="fr-FR" sz="11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b="0" dirty="0"/>
          </a:p>
        </p:txBody>
      </p:sp>
      <p:sp>
        <p:nvSpPr>
          <p:cNvPr id="20" name="ZoneTexte 15"/>
          <p:cNvSpPr txBox="1">
            <a:spLocks noChangeArrowheads="1"/>
          </p:cNvSpPr>
          <p:nvPr/>
        </p:nvSpPr>
        <p:spPr bwMode="auto">
          <a:xfrm>
            <a:off x="4286999" y="4016833"/>
            <a:ext cx="1519870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err="1" smtClean="0"/>
              <a:t>Step</a:t>
            </a:r>
            <a:r>
              <a:rPr lang="fr-FR" altLang="fr-FR" sz="1100" b="0" dirty="0" smtClean="0"/>
              <a:t> </a:t>
            </a:r>
            <a:r>
              <a:rPr lang="fr-FR" altLang="fr-FR" sz="1100" b="0" dirty="0"/>
              <a:t>by </a:t>
            </a:r>
            <a:r>
              <a:rPr lang="fr-FR" altLang="fr-FR" sz="1100" b="0" dirty="0" err="1"/>
              <a:t>step</a:t>
            </a:r>
            <a:r>
              <a:rPr lang="fr-FR" altLang="fr-FR" sz="1100" b="0" dirty="0"/>
              <a:t> </a:t>
            </a:r>
            <a:r>
              <a:rPr lang="fr-FR" altLang="fr-FR" sz="1100" b="0" dirty="0" err="1" smtClean="0"/>
              <a:t>motor</a:t>
            </a:r>
            <a:endParaRPr lang="fr-FR" altLang="fr-FR" sz="1100" b="0" dirty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54759" y="4736511"/>
            <a:ext cx="82600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2425" indent="-352425"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│"/>
            </a:pP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Self-checking device : </a:t>
            </a:r>
            <a:endParaRPr lang="en-GB" altLang="fr-FR" sz="1400" b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AF007C"/>
              </a:buClr>
              <a:buFont typeface="Arial" panose="020B0604020202020204" pitchFamily="34" charset="0"/>
              <a:buChar char="│"/>
            </a:pPr>
            <a:endParaRPr lang="en-GB" altLang="fr-FR" sz="1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eaLnBrk="1" hangingPunct="1">
              <a:spcBef>
                <a:spcPct val="0"/>
              </a:spcBef>
              <a:buClr>
                <a:srgbClr val="AF007C"/>
              </a:buClr>
              <a:buNone/>
            </a:pP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gas contained in the UV tube has a fault of ionising without any UV when it ages</a:t>
            </a: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 eaLnBrk="1" hangingPunct="1">
              <a:spcBef>
                <a:spcPct val="0"/>
              </a:spcBef>
              <a:buClr>
                <a:srgbClr val="AF007C"/>
              </a:buClr>
              <a:buNone/>
            </a:pP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order to </a:t>
            </a: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maintain the safety 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the system, </a:t>
            </a: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self-checking system (PILLARD 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patent n°90.10795) comprises of a mechanical shutter driven by a motor, which periodically closes the line of sight </a:t>
            </a:r>
            <a:r>
              <a:rPr lang="en-GB" altLang="fr-FR" sz="1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 </a:t>
            </a:r>
            <a:r>
              <a:rPr lang="en-GB" altLang="fr-FR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flame whilst the electronics checks for the absence of a signal.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797175" y="2968625"/>
            <a:ext cx="729795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fr-FR" sz="1200" dirty="0" smtClean="0"/>
          </a:p>
          <a:p>
            <a:r>
              <a:rPr lang="fr-FR" sz="1200" dirty="0" smtClean="0"/>
              <a:t>PCB</a:t>
            </a:r>
          </a:p>
          <a:p>
            <a:endParaRPr lang="fr-FR" sz="1200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052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altLang="fr-FR" dirty="0" err="1"/>
              <a:t>Analysers</a:t>
            </a:r>
            <a:r>
              <a:rPr lang="de-DE" altLang="fr-FR" dirty="0"/>
              <a:t> &amp; Instruments </a:t>
            </a:r>
            <a:r>
              <a:rPr lang="de-DE" altLang="fr-FR" dirty="0" err="1" smtClean="0"/>
              <a:t>department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SAFYR PACKSCAN description </a:t>
            </a:r>
            <a:endParaRPr lang="fr-FR" dirty="0"/>
          </a:p>
        </p:txBody>
      </p:sp>
      <p:pic>
        <p:nvPicPr>
          <p:cNvPr id="9" name="Picture 8" descr="packsc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26" y="1113457"/>
            <a:ext cx="6039346" cy="27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smtClean="0"/>
              <a:t>Basic </a:t>
            </a:r>
            <a:r>
              <a:rPr lang="fr-FR" dirty="0" err="1" smtClean="0"/>
              <a:t>principle</a:t>
            </a:r>
            <a:endParaRPr lang="fr-FR" dirty="0"/>
          </a:p>
        </p:txBody>
      </p:sp>
      <p:sp>
        <p:nvSpPr>
          <p:cNvPr id="10" name="ZoneTexte 6"/>
          <p:cNvSpPr txBox="1">
            <a:spLocks noChangeArrowheads="1"/>
          </p:cNvSpPr>
          <p:nvPr/>
        </p:nvSpPr>
        <p:spPr bwMode="auto">
          <a:xfrm>
            <a:off x="1583888" y="1343351"/>
            <a:ext cx="2273805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          Safyr Packscan Detector</a:t>
            </a: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3571085" y="883348"/>
            <a:ext cx="138306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                        Sensor</a:t>
            </a:r>
          </a:p>
        </p:txBody>
      </p:sp>
      <p:sp>
        <p:nvSpPr>
          <p:cNvPr id="12" name="ZoneTexte 8"/>
          <p:cNvSpPr txBox="1">
            <a:spLocks noChangeArrowheads="1"/>
          </p:cNvSpPr>
          <p:nvPr/>
        </p:nvSpPr>
        <p:spPr bwMode="auto">
          <a:xfrm>
            <a:off x="6233127" y="1781705"/>
            <a:ext cx="567634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/>
              <a:t>Lens</a:t>
            </a:r>
          </a:p>
        </p:txBody>
      </p:sp>
      <p:sp>
        <p:nvSpPr>
          <p:cNvPr id="13" name="ZoneTexte 9"/>
          <p:cNvSpPr txBox="1">
            <a:spLocks noChangeArrowheads="1"/>
          </p:cNvSpPr>
          <p:nvPr/>
        </p:nvSpPr>
        <p:spPr bwMode="auto">
          <a:xfrm>
            <a:off x="3398896" y="3672494"/>
            <a:ext cx="1261703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Cable</a:t>
            </a:r>
          </a:p>
        </p:txBody>
      </p:sp>
      <p:sp>
        <p:nvSpPr>
          <p:cNvPr id="14" name="ZoneTexte 10"/>
          <p:cNvSpPr txBox="1">
            <a:spLocks noChangeArrowheads="1"/>
          </p:cNvSpPr>
          <p:nvPr/>
        </p:nvSpPr>
        <p:spPr bwMode="auto">
          <a:xfrm>
            <a:off x="1583888" y="1604961"/>
            <a:ext cx="1563349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3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/>
              <a:t>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0" dirty="0" smtClean="0"/>
              <a:t>                             </a:t>
            </a:r>
            <a:r>
              <a:rPr lang="fr-FR" altLang="fr-FR" sz="1100" b="0" dirty="0" err="1" smtClean="0"/>
              <a:t>Window</a:t>
            </a:r>
            <a:endParaRPr lang="fr-FR" altLang="fr-FR" sz="1100" b="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1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100" b="0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93492" y="4041188"/>
            <a:ext cx="8468371" cy="216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—"/>
            </a:pPr>
            <a:r>
              <a:rPr lang="fr-FR" alt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Safyr Packscan </a:t>
            </a:r>
            <a:r>
              <a:rPr lang="fr-FR" alt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detector:</a:t>
            </a:r>
          </a:p>
          <a:p>
            <a:pPr marL="412750" lvl="1" indent="-285750"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400" dirty="0" smtClean="0"/>
              <a:t>Operation of the </a:t>
            </a:r>
            <a:r>
              <a:rPr lang="en-GB" altLang="fr-FR" sz="1400" dirty="0" err="1" smtClean="0"/>
              <a:t>Safyr</a:t>
            </a:r>
            <a:r>
              <a:rPr lang="en-GB" altLang="fr-FR" sz="1400" dirty="0" smtClean="0"/>
              <a:t> </a:t>
            </a:r>
            <a:r>
              <a:rPr lang="en-GB" altLang="fr-FR" sz="1400" dirty="0" err="1" smtClean="0"/>
              <a:t>Packscan</a:t>
            </a:r>
            <a:r>
              <a:rPr lang="en-GB" altLang="fr-FR" sz="1400" dirty="0" smtClean="0"/>
              <a:t> is based on the detection of the characteristic flickering of flames, by a light sensor. </a:t>
            </a:r>
          </a:p>
          <a:p>
            <a:pPr marL="412750" lvl="1" indent="-285750"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400" dirty="0" smtClean="0"/>
              <a:t>The value of the measured frequency is compared to a value defined during commissioning to generate a "flame presence" signal. </a:t>
            </a:r>
          </a:p>
          <a:p>
            <a:pPr marL="412750" lvl="1" indent="-285750">
              <a:buClr>
                <a:srgbClr val="AF007C"/>
              </a:buClr>
              <a:buFont typeface="Arial" panose="020B0604020202020204" pitchFamily="34" charset="0"/>
              <a:buChar char="─"/>
            </a:pPr>
            <a:r>
              <a:rPr lang="en-GB" altLang="fr-FR" sz="1400" dirty="0" smtClean="0"/>
              <a:t>The detector comprises 2 microcontrollers (mini processors) which periodically check (twice per second), the proper operation of the sensor and of its various electronics parts.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701119" y="2257984"/>
            <a:ext cx="871122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fr-FR" sz="1200" dirty="0" smtClean="0"/>
          </a:p>
          <a:p>
            <a:r>
              <a:rPr lang="fr-FR" sz="1200" dirty="0" smtClean="0"/>
              <a:t>PCB</a:t>
            </a:r>
          </a:p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17" name="Picture 68" descr="P731002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965" r="94879">
                        <a14:foregroundMark x1="27493" y1="3237" x2="27493" y2="3237"/>
                        <a14:foregroundMark x1="24798" y1="80216" x2="28302" y2="89568"/>
                        <a14:foregroundMark x1="88140" y1="47482" x2="88140" y2="47482"/>
                        <a14:foregroundMark x1="87332" y1="62950" x2="87332" y2="62950"/>
                        <a14:foregroundMark x1="90836" y1="56835" x2="90836" y2="56835"/>
                        <a14:backgroundMark x1="25876" y1="94245" x2="34501" y2="97842"/>
                        <a14:backgroundMark x1="69542" y1="95683" x2="69542" y2="95683"/>
                        <a14:backgroundMark x1="62534" y1="94245" x2="62534" y2="94245"/>
                        <a14:backgroundMark x1="74933" y1="92086" x2="74933" y2="92086"/>
                        <a14:backgroundMark x1="9973" y1="51079" x2="9973" y2="74460"/>
                        <a14:backgroundMark x1="13477" y1="46403" x2="13477" y2="6762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80" y="1201008"/>
            <a:ext cx="823328" cy="6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9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ves">
  <a:themeElements>
    <a:clrScheme name="Fives">
      <a:dk1>
        <a:srgbClr val="000000"/>
      </a:dk1>
      <a:lt1>
        <a:srgbClr val="FFFFFF"/>
      </a:lt1>
      <a:dk2>
        <a:srgbClr val="000000"/>
      </a:dk2>
      <a:lt2>
        <a:srgbClr val="D9D9D6"/>
      </a:lt2>
      <a:accent1>
        <a:srgbClr val="AF007C"/>
      </a:accent1>
      <a:accent2>
        <a:srgbClr val="888B8D"/>
      </a:accent2>
      <a:accent3>
        <a:srgbClr val="F1B434"/>
      </a:accent3>
      <a:accent4>
        <a:srgbClr val="EF6079"/>
      </a:accent4>
      <a:accent5>
        <a:srgbClr val="7AB800"/>
      </a:accent5>
      <a:accent6>
        <a:srgbClr val="62B5E5"/>
      </a:accent6>
      <a:hlink>
        <a:srgbClr val="707372"/>
      </a:hlink>
      <a:folHlink>
        <a:srgbClr val="AF007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AF007C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AF007C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ves_Specialism_7_11" id="{FFE68C61-4F95-4A85-8824-4DF14B3207E7}" vid="{A8E0A9C5-2727-4EA9-9B1A-3E424A579B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Fives_Specialism_7_11</Template>
  <TotalTime>805</TotalTime>
  <Words>1587</Words>
  <Application>Microsoft Office PowerPoint</Application>
  <PresentationFormat>On-screen Show (4:3)</PresentationFormat>
  <Paragraphs>333</Paragraphs>
  <Slides>27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Aparajita</vt:lpstr>
      <vt:lpstr>Arial</vt:lpstr>
      <vt:lpstr>Arial Narrow</vt:lpstr>
      <vt:lpstr>Calibri</vt:lpstr>
      <vt:lpstr>Universalis ADF Std</vt:lpstr>
      <vt:lpstr>Wingdings</vt:lpstr>
      <vt:lpstr>Fives</vt:lpstr>
      <vt:lpstr>Image bitmap</vt:lpstr>
      <vt:lpstr>Image</vt:lpstr>
      <vt:lpstr>Analysers &amp; Instruments department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BRONDINO</dc:creator>
  <cp:lastModifiedBy>Mousavi</cp:lastModifiedBy>
  <cp:revision>81</cp:revision>
  <cp:lastPrinted>2015-09-29T16:02:06Z</cp:lastPrinted>
  <dcterms:created xsi:type="dcterms:W3CDTF">2013-11-07T12:14:58Z</dcterms:created>
  <dcterms:modified xsi:type="dcterms:W3CDTF">2017-07-17T09:12:50Z</dcterms:modified>
</cp:coreProperties>
</file>