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68" r:id="rId2"/>
    <p:sldId id="306" r:id="rId3"/>
    <p:sldId id="282" r:id="rId4"/>
    <p:sldId id="300" r:id="rId5"/>
    <p:sldId id="281" r:id="rId6"/>
    <p:sldId id="286" r:id="rId7"/>
    <p:sldId id="287" r:id="rId8"/>
    <p:sldId id="291" r:id="rId9"/>
    <p:sldId id="290" r:id="rId10"/>
    <p:sldId id="270" r:id="rId11"/>
    <p:sldId id="294" r:id="rId12"/>
    <p:sldId id="284" r:id="rId13"/>
    <p:sldId id="296" r:id="rId14"/>
    <p:sldId id="297" r:id="rId15"/>
    <p:sldId id="307" r:id="rId16"/>
    <p:sldId id="299" r:id="rId17"/>
    <p:sldId id="302" r:id="rId18"/>
    <p:sldId id="304" r:id="rId19"/>
    <p:sldId id="303" r:id="rId20"/>
    <p:sldId id="271" r:id="rId21"/>
  </p:sldIdLst>
  <p:sldSz cx="9144000" cy="6858000" type="screen4x3"/>
  <p:notesSz cx="7102475" cy="102330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66">
          <p15:clr>
            <a:srgbClr val="A4A3A4"/>
          </p15:clr>
        </p15:guide>
        <p15:guide id="2" pos="81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007C"/>
    <a:srgbClr val="888B8D"/>
    <a:srgbClr val="080808"/>
    <a:srgbClr val="F1B434"/>
    <a:srgbClr val="EF6079"/>
    <a:srgbClr val="7AB800"/>
    <a:srgbClr val="62B5E5"/>
    <a:srgbClr val="FFFFFF"/>
    <a:srgbClr val="7073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yle léger 1 - Accentuation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Style léger 1 - Accentuation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43" autoAdjust="0"/>
    <p:restoredTop sz="99879" autoAdjust="0"/>
  </p:normalViewPr>
  <p:slideViewPr>
    <p:cSldViewPr snapToGrid="0">
      <p:cViewPr varScale="1">
        <p:scale>
          <a:sx n="74" d="100"/>
          <a:sy n="74" d="100"/>
        </p:scale>
        <p:origin x="1608" y="72"/>
      </p:cViewPr>
      <p:guideLst>
        <p:guide orient="horz" pos="566"/>
        <p:guide pos="81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-2040" y="-90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739" cy="511651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3093" y="0"/>
            <a:ext cx="3077739" cy="511651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r">
              <a:defRPr sz="1200"/>
            </a:lvl1pPr>
          </a:lstStyle>
          <a:p>
            <a:fld id="{978C5ADE-CED0-42D0-9B23-310416DEC6CF}" type="datetimeFigureOut">
              <a:rPr lang="fr-FR" smtClean="0"/>
              <a:t>17/07/2017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719598"/>
            <a:ext cx="3077739" cy="511651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3093" y="9719598"/>
            <a:ext cx="3077739" cy="511651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r">
              <a:defRPr sz="1200"/>
            </a:lvl1pPr>
          </a:lstStyle>
          <a:p>
            <a:fld id="{96A3201A-2712-4B54-8815-6CF28F3C703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76479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739" cy="513429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0"/>
            <a:ext cx="3077739" cy="513429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293BD73-0148-4A2A-B356-271802ECD293}" type="datetimeFigureOut">
              <a:rPr lang="en-GB"/>
              <a:pPr>
                <a:defRPr/>
              </a:pPr>
              <a:t>17/07/2017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78" tIns="47389" rIns="94778" bIns="47389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924643"/>
            <a:ext cx="5681980" cy="4029254"/>
          </a:xfrm>
          <a:prstGeom prst="rect">
            <a:avLst/>
          </a:prstGeom>
        </p:spPr>
        <p:txBody>
          <a:bodyPr vert="horz" lIns="94778" tIns="47389" rIns="94778" bIns="47389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19599"/>
            <a:ext cx="3077739" cy="513428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9719599"/>
            <a:ext cx="3077739" cy="513428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6FFFDEE-7E49-401A-AEC5-C61A5B405D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1558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FFFDEE-7E49-401A-AEC5-C61A5B405D48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484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fr-FR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70068" indent="-296180">
              <a:defRPr>
                <a:solidFill>
                  <a:schemeClr val="tx1"/>
                </a:solidFill>
                <a:latin typeface="Arial" charset="0"/>
              </a:defRPr>
            </a:lvl2pPr>
            <a:lvl3pPr marL="1184720" indent="-236944">
              <a:defRPr>
                <a:solidFill>
                  <a:schemeClr val="tx1"/>
                </a:solidFill>
                <a:latin typeface="Arial" charset="0"/>
              </a:defRPr>
            </a:lvl3pPr>
            <a:lvl4pPr marL="1658607" indent="-236944">
              <a:defRPr>
                <a:solidFill>
                  <a:schemeClr val="tx1"/>
                </a:solidFill>
                <a:latin typeface="Arial" charset="0"/>
              </a:defRPr>
            </a:lvl4pPr>
            <a:lvl5pPr marL="2132495" indent="-236944">
              <a:defRPr>
                <a:solidFill>
                  <a:schemeClr val="tx1"/>
                </a:solidFill>
                <a:latin typeface="Arial" charset="0"/>
              </a:defRPr>
            </a:lvl5pPr>
            <a:lvl6pPr marL="2606383" indent="-23694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0271" indent="-23694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4159" indent="-23694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28046" indent="-23694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D7C1F0D-8CAC-4B22-AC87-7153BA93BE51}" type="slidenum">
              <a:rPr lang="en-GB" altLang="fr-F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GB" altLang="fr-FR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660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76225" y="6446838"/>
            <a:ext cx="747713" cy="2746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6942138" y="6334125"/>
            <a:ext cx="1935162" cy="5238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Rectangle 7"/>
          <p:cNvSpPr/>
          <p:nvPr userDrawn="1"/>
        </p:nvSpPr>
        <p:spPr bwMode="hidden">
          <a:xfrm>
            <a:off x="276225" y="265113"/>
            <a:ext cx="8601075" cy="6297612"/>
          </a:xfrm>
          <a:prstGeom prst="rect">
            <a:avLst/>
          </a:prstGeom>
          <a:solidFill>
            <a:srgbClr val="AF00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9" name="TextBox 12"/>
          <p:cNvSpPr txBox="1">
            <a:spLocks noChangeArrowheads="1"/>
          </p:cNvSpPr>
          <p:nvPr userDrawn="1"/>
        </p:nvSpPr>
        <p:spPr bwMode="auto">
          <a:xfrm>
            <a:off x="483880" y="1068388"/>
            <a:ext cx="40417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fr-FR" sz="1200" dirty="0" err="1" smtClean="0">
                <a:solidFill>
                  <a:srgbClr val="FFFFFF"/>
                </a:solidFill>
              </a:rPr>
              <a:t>Combustion</a:t>
            </a:r>
            <a:endParaRPr lang="en-GB" altLang="fr-FR" sz="1200" dirty="0">
              <a:solidFill>
                <a:srgbClr val="FFFFFF"/>
              </a:solidFill>
            </a:endParaRPr>
          </a:p>
        </p:txBody>
      </p:sp>
      <p:cxnSp>
        <p:nvCxnSpPr>
          <p:cNvPr id="12" name="Straight Connector 14"/>
          <p:cNvCxnSpPr/>
          <p:nvPr userDrawn="1"/>
        </p:nvCxnSpPr>
        <p:spPr>
          <a:xfrm>
            <a:off x="276225" y="1316038"/>
            <a:ext cx="100965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hidden">
          <a:xfrm>
            <a:off x="6943725" y="434975"/>
            <a:ext cx="1711325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0352" y="2082338"/>
            <a:ext cx="6300000" cy="621792"/>
          </a:xfrm>
        </p:spPr>
        <p:txBody>
          <a:bodyPr anchor="b"/>
          <a:lstStyle>
            <a:lvl1pPr algn="l"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0352" y="2713274"/>
            <a:ext cx="6300000" cy="1380744"/>
          </a:xfrm>
        </p:spPr>
        <p:txBody>
          <a:bodyPr>
            <a:norm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sz="2200">
                <a:solidFill>
                  <a:srgbClr val="B1B3B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 smtClean="0"/>
              <a:t>Click to edit Master subtitle style</a:t>
            </a:r>
            <a:endParaRPr lang="en-GB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30225" y="6026595"/>
            <a:ext cx="4041775" cy="173037"/>
          </a:xfrm>
        </p:spPr>
        <p:txBody>
          <a:bodyPr>
            <a:noAutofit/>
          </a:bodyPr>
          <a:lstStyle>
            <a:lvl1pPr>
              <a:defRPr sz="12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30224" y="6195758"/>
            <a:ext cx="4041775" cy="173037"/>
          </a:xfrm>
        </p:spPr>
        <p:txBody>
          <a:bodyPr>
            <a:noAutofit/>
          </a:bodyPr>
          <a:lstStyle>
            <a:lvl1pPr>
              <a:defRPr sz="12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7248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9"/>
          <p:cNvCxnSpPr/>
          <p:nvPr userDrawn="1"/>
        </p:nvCxnSpPr>
        <p:spPr>
          <a:xfrm>
            <a:off x="276225" y="6324600"/>
            <a:ext cx="8601075" cy="0"/>
          </a:xfrm>
          <a:prstGeom prst="line">
            <a:avLst/>
          </a:prstGeom>
          <a:ln w="12700">
            <a:solidFill>
              <a:srgbClr val="888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276225" y="265113"/>
            <a:ext cx="8601075" cy="5888037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3" name="Table Placeholder 12"/>
          <p:cNvSpPr>
            <a:spLocks noGrp="1"/>
          </p:cNvSpPr>
          <p:nvPr>
            <p:ph type="tbl" sz="quarter" idx="14"/>
          </p:nvPr>
        </p:nvSpPr>
        <p:spPr>
          <a:xfrm>
            <a:off x="520700" y="4197350"/>
            <a:ext cx="8083550" cy="1690688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 goes here [enter in Header &amp; Footer field]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947A9-51A6-4694-A5E8-77F883ECCE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33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 userDrawn="1"/>
        </p:nvCxnSpPr>
        <p:spPr>
          <a:xfrm>
            <a:off x="276225" y="6324600"/>
            <a:ext cx="8601075" cy="0"/>
          </a:xfrm>
          <a:prstGeom prst="line">
            <a:avLst/>
          </a:prstGeom>
          <a:ln w="12700">
            <a:solidFill>
              <a:srgbClr val="888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6225" y="466343"/>
            <a:ext cx="2727325" cy="831600"/>
          </a:xfrm>
        </p:spPr>
        <p:txBody>
          <a:bodyPr>
            <a:normAutofit/>
          </a:bodyPr>
          <a:lstStyle>
            <a:lvl1pPr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defRPr sz="1800" b="1">
                <a:solidFill>
                  <a:srgbClr val="AF007C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800"/>
            </a:lvl2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168070" y="486642"/>
            <a:ext cx="3408507" cy="796925"/>
          </a:xfrm>
        </p:spPr>
        <p:txBody>
          <a:bodyPr>
            <a:noAutofit/>
          </a:bodyPr>
          <a:lstStyle>
            <a:lvl1pPr>
              <a:defRPr sz="1400" baseline="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 goes here [enter in Header &amp; Footer field]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CC4D3-7199-4559-8D67-2FAE022F0B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58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6"/>
          <p:cNvCxnSpPr/>
          <p:nvPr userDrawn="1"/>
        </p:nvCxnSpPr>
        <p:spPr>
          <a:xfrm>
            <a:off x="276225" y="6324600"/>
            <a:ext cx="8601075" cy="0"/>
          </a:xfrm>
          <a:prstGeom prst="line">
            <a:avLst/>
          </a:prstGeom>
          <a:ln w="12700">
            <a:solidFill>
              <a:srgbClr val="888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 goes here [enter in Header &amp; Footer field]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AC436-A27C-4859-8863-954772CACB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cxnSp>
        <p:nvCxnSpPr>
          <p:cNvPr id="10" name="Straight Connector 6"/>
          <p:cNvCxnSpPr/>
          <p:nvPr userDrawn="1"/>
        </p:nvCxnSpPr>
        <p:spPr>
          <a:xfrm>
            <a:off x="276225" y="895350"/>
            <a:ext cx="215900" cy="0"/>
          </a:xfrm>
          <a:prstGeom prst="line">
            <a:avLst/>
          </a:prstGeom>
          <a:ln w="12700">
            <a:solidFill>
              <a:srgbClr val="AF00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90513" y="268914"/>
            <a:ext cx="7142400" cy="572748"/>
          </a:xfrm>
        </p:spPr>
        <p:txBody>
          <a:bodyPr anchor="b" anchorCtr="0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1800" b="1">
                <a:solidFill>
                  <a:srgbClr val="AF007C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800"/>
            </a:lvl2pPr>
          </a:lstStyle>
          <a:p>
            <a:pPr lvl="0"/>
            <a:endParaRPr lang="en-US" noProof="0" dirty="0" smtClean="0"/>
          </a:p>
        </p:txBody>
      </p:sp>
      <p:sp>
        <p:nvSpPr>
          <p:cNvPr id="16" name="Espace réservé du contenu 11"/>
          <p:cNvSpPr>
            <a:spLocks noGrp="1"/>
          </p:cNvSpPr>
          <p:nvPr>
            <p:ph sz="quarter" idx="17"/>
          </p:nvPr>
        </p:nvSpPr>
        <p:spPr>
          <a:xfrm>
            <a:off x="281277" y="945428"/>
            <a:ext cx="7158614" cy="374650"/>
          </a:xfrm>
        </p:spPr>
        <p:txBody>
          <a:bodyPr anchor="t" anchorCtr="0"/>
          <a:lstStyle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2401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5"/>
          <p:cNvCxnSpPr/>
          <p:nvPr userDrawn="1"/>
        </p:nvCxnSpPr>
        <p:spPr>
          <a:xfrm>
            <a:off x="276225" y="6324600"/>
            <a:ext cx="8601075" cy="0"/>
          </a:xfrm>
          <a:prstGeom prst="line">
            <a:avLst/>
          </a:prstGeom>
          <a:ln w="12700">
            <a:solidFill>
              <a:srgbClr val="888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 goes here [enter in Header &amp; Footer field]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CE3ED-35E3-464F-8F16-65F31B1041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28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276225" y="265113"/>
            <a:ext cx="8601075" cy="5888037"/>
          </a:xfrm>
          <a:prstGeom prst="rect">
            <a:avLst/>
          </a:prstGeom>
          <a:solidFill>
            <a:srgbClr val="AF00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4" name="Straight Connector 6"/>
          <p:cNvCxnSpPr/>
          <p:nvPr userDrawn="1"/>
        </p:nvCxnSpPr>
        <p:spPr>
          <a:xfrm>
            <a:off x="276225" y="6324600"/>
            <a:ext cx="8601075" cy="0"/>
          </a:xfrm>
          <a:prstGeom prst="line">
            <a:avLst/>
          </a:prstGeom>
          <a:ln w="12700">
            <a:solidFill>
              <a:srgbClr val="888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hidden">
          <a:xfrm>
            <a:off x="4505325" y="312738"/>
            <a:ext cx="42164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30352" y="3776471"/>
            <a:ext cx="4041647" cy="2157985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noProof="0" smtClean="0"/>
              <a:t>Modifiez le style des sous-titres du masque</a:t>
            </a:r>
            <a:endParaRPr lang="en-GB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 goes here [enter in Header &amp; Footer field]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1B5BB-D702-4040-BC7C-41DFB19298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78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B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hidden">
          <a:xfrm>
            <a:off x="140677" y="140683"/>
            <a:ext cx="8892000" cy="6588000"/>
          </a:xfrm>
          <a:prstGeom prst="rect">
            <a:avLst/>
          </a:prstGeom>
          <a:solidFill>
            <a:srgbClr val="FFFFFF"/>
          </a:solidFill>
          <a:ln w="285750" cmpd="sng">
            <a:solidFill>
              <a:srgbClr val="AF00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Fives Presentation - March 2014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E60C7-EF38-47B7-A287-2AA77049900F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76225" y="6324981"/>
            <a:ext cx="8601075" cy="0"/>
          </a:xfrm>
          <a:prstGeom prst="line">
            <a:avLst/>
          </a:prstGeom>
          <a:ln w="12700">
            <a:solidFill>
              <a:srgbClr val="888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0352" y="3776471"/>
            <a:ext cx="4041647" cy="2157985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aseline="0">
                <a:solidFill>
                  <a:srgbClr val="AF007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 smtClean="0"/>
              <a:t>Enter contact details (as example)</a:t>
            </a:r>
            <a:endParaRPr lang="en-GB" noProof="0" dirty="0"/>
          </a:p>
        </p:txBody>
      </p:sp>
      <p:pic>
        <p:nvPicPr>
          <p:cNvPr id="13" name="Image 12" descr="Fives_logoTagline_quadri_80mm_CS5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67446" y="549152"/>
            <a:ext cx="3890754" cy="195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5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_Title Slide b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76225" y="6446838"/>
            <a:ext cx="747713" cy="2746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6942138" y="6334125"/>
            <a:ext cx="1935162" cy="5238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Rectangle 7"/>
          <p:cNvSpPr/>
          <p:nvPr userDrawn="1"/>
        </p:nvSpPr>
        <p:spPr bwMode="hidden">
          <a:xfrm>
            <a:off x="124691" y="155864"/>
            <a:ext cx="8873836" cy="6546271"/>
          </a:xfrm>
          <a:prstGeom prst="rect">
            <a:avLst/>
          </a:prstGeom>
          <a:solidFill>
            <a:schemeClr val="bg1"/>
          </a:solidFill>
          <a:ln w="3333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0352" y="2082338"/>
            <a:ext cx="6300000" cy="621792"/>
          </a:xfrm>
        </p:spPr>
        <p:txBody>
          <a:bodyPr anchor="b"/>
          <a:lstStyle>
            <a:lvl1pPr algn="l">
              <a:defRPr sz="2800">
                <a:solidFill>
                  <a:srgbClr val="AF007C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0352" y="2713274"/>
            <a:ext cx="6300000" cy="1380744"/>
          </a:xfrm>
        </p:spPr>
        <p:txBody>
          <a:bodyPr>
            <a:norm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sz="2200">
                <a:solidFill>
                  <a:srgbClr val="B1B3B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GB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30225" y="6026595"/>
            <a:ext cx="4041775" cy="173037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30224" y="6195758"/>
            <a:ext cx="4041775" cy="173037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pic>
        <p:nvPicPr>
          <p:cNvPr id="14" name="Image 13" descr="Fives_logoTagline_quadri_80mm_CS5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27612" y="434853"/>
            <a:ext cx="1613361" cy="821192"/>
          </a:xfrm>
          <a:prstGeom prst="rect">
            <a:avLst/>
          </a:prstGeom>
        </p:spPr>
      </p:pic>
      <p:sp>
        <p:nvSpPr>
          <p:cNvPr id="22" name="TextBox 12"/>
          <p:cNvSpPr txBox="1">
            <a:spLocks noChangeArrowheads="1"/>
          </p:cNvSpPr>
          <p:nvPr userDrawn="1"/>
        </p:nvSpPr>
        <p:spPr bwMode="auto">
          <a:xfrm>
            <a:off x="483880" y="1068388"/>
            <a:ext cx="40417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fr-FR" sz="1200" dirty="0" err="1" smtClean="0">
                <a:solidFill>
                  <a:srgbClr val="AF007C"/>
                </a:solidFill>
              </a:rPr>
              <a:t>Combustion</a:t>
            </a:r>
            <a:endParaRPr lang="en-GB" altLang="fr-FR" sz="1200" dirty="0">
              <a:solidFill>
                <a:srgbClr val="AF007C"/>
              </a:solidFill>
            </a:endParaRPr>
          </a:p>
        </p:txBody>
      </p:sp>
      <p:cxnSp>
        <p:nvCxnSpPr>
          <p:cNvPr id="23" name="Straight Connector 14"/>
          <p:cNvCxnSpPr/>
          <p:nvPr userDrawn="1"/>
        </p:nvCxnSpPr>
        <p:spPr>
          <a:xfrm>
            <a:off x="276225" y="1316038"/>
            <a:ext cx="1009650" cy="0"/>
          </a:xfrm>
          <a:prstGeom prst="line">
            <a:avLst/>
          </a:prstGeom>
          <a:ln w="12700">
            <a:solidFill>
              <a:srgbClr val="AF00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48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 userDrawn="1"/>
        </p:nvCxnSpPr>
        <p:spPr>
          <a:xfrm>
            <a:off x="276225" y="895350"/>
            <a:ext cx="215900" cy="0"/>
          </a:xfrm>
          <a:prstGeom prst="line">
            <a:avLst/>
          </a:prstGeom>
          <a:ln w="12700">
            <a:solidFill>
              <a:srgbClr val="AF00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9"/>
          <p:cNvCxnSpPr/>
          <p:nvPr userDrawn="1"/>
        </p:nvCxnSpPr>
        <p:spPr>
          <a:xfrm>
            <a:off x="276225" y="6324600"/>
            <a:ext cx="8601075" cy="0"/>
          </a:xfrm>
          <a:prstGeom prst="line">
            <a:avLst/>
          </a:prstGeom>
          <a:ln w="12700">
            <a:solidFill>
              <a:srgbClr val="888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err="1" smtClean="0"/>
              <a:t>Pillard</a:t>
            </a:r>
            <a:r>
              <a:rPr lang="en-GB" dirty="0" smtClean="0"/>
              <a:t> </a:t>
            </a:r>
            <a:r>
              <a:rPr lang="en-GB" dirty="0" err="1" smtClean="0"/>
              <a:t>Opastop</a:t>
            </a:r>
            <a:r>
              <a:rPr lang="en-GB" dirty="0" smtClean="0"/>
              <a:t> GP4000H</a:t>
            </a:r>
            <a:endParaRPr lang="en-GB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CDF8A-0625-432F-8710-298EDC09C7F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6227" y="268914"/>
            <a:ext cx="7142400" cy="572748"/>
          </a:xfrm>
        </p:spPr>
        <p:txBody>
          <a:bodyPr anchor="b" anchorCtr="0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1800" b="1">
                <a:solidFill>
                  <a:srgbClr val="AF007C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800"/>
            </a:lvl2pPr>
          </a:lstStyle>
          <a:p>
            <a:pPr lvl="0"/>
            <a:endParaRPr lang="en-US" noProof="0" dirty="0" smtClean="0"/>
          </a:p>
        </p:txBody>
      </p:sp>
      <p:sp>
        <p:nvSpPr>
          <p:cNvPr id="14" name="Espace réservé du contenu 11"/>
          <p:cNvSpPr>
            <a:spLocks noGrp="1"/>
          </p:cNvSpPr>
          <p:nvPr>
            <p:ph sz="quarter" idx="17"/>
          </p:nvPr>
        </p:nvSpPr>
        <p:spPr>
          <a:xfrm>
            <a:off x="276515" y="954952"/>
            <a:ext cx="7158614" cy="374650"/>
          </a:xfrm>
        </p:spPr>
        <p:txBody>
          <a:bodyPr anchor="t" anchorCtr="0"/>
          <a:lstStyle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07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0"/>
          <p:cNvCxnSpPr/>
          <p:nvPr userDrawn="1"/>
        </p:nvCxnSpPr>
        <p:spPr>
          <a:xfrm>
            <a:off x="276225" y="6324600"/>
            <a:ext cx="8601075" cy="0"/>
          </a:xfrm>
          <a:prstGeom prst="line">
            <a:avLst/>
          </a:prstGeom>
          <a:ln w="12700">
            <a:solidFill>
              <a:srgbClr val="888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6" y="1626669"/>
            <a:ext cx="4030598" cy="4526481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4571999" y="1626669"/>
            <a:ext cx="4025187" cy="4526481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 goes here [enter in Header &amp; Footer field]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6F305-C1F0-4E70-8238-56B55E3AA08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cxnSp>
        <p:nvCxnSpPr>
          <p:cNvPr id="13" name="Straight Connector 6"/>
          <p:cNvCxnSpPr/>
          <p:nvPr userDrawn="1"/>
        </p:nvCxnSpPr>
        <p:spPr>
          <a:xfrm>
            <a:off x="276225" y="895350"/>
            <a:ext cx="215900" cy="0"/>
          </a:xfrm>
          <a:prstGeom prst="line">
            <a:avLst/>
          </a:prstGeom>
          <a:ln w="12700">
            <a:solidFill>
              <a:srgbClr val="AF00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90513" y="268914"/>
            <a:ext cx="7142400" cy="572748"/>
          </a:xfrm>
        </p:spPr>
        <p:txBody>
          <a:bodyPr anchor="b" anchorCtr="0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1800" b="1">
                <a:solidFill>
                  <a:srgbClr val="AF007C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800"/>
            </a:lvl2pPr>
          </a:lstStyle>
          <a:p>
            <a:pPr lvl="0"/>
            <a:endParaRPr lang="en-US" noProof="0" dirty="0" smtClean="0"/>
          </a:p>
        </p:txBody>
      </p:sp>
      <p:sp>
        <p:nvSpPr>
          <p:cNvPr id="34" name="Espace réservé du contenu 11"/>
          <p:cNvSpPr>
            <a:spLocks noGrp="1"/>
          </p:cNvSpPr>
          <p:nvPr>
            <p:ph sz="quarter" idx="18"/>
          </p:nvPr>
        </p:nvSpPr>
        <p:spPr>
          <a:xfrm>
            <a:off x="281277" y="945428"/>
            <a:ext cx="7158614" cy="374650"/>
          </a:xfrm>
        </p:spPr>
        <p:txBody>
          <a:bodyPr anchor="t" anchorCtr="0"/>
          <a:lstStyle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3246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hidden">
          <a:xfrm>
            <a:off x="276225" y="265113"/>
            <a:ext cx="8601075" cy="5888037"/>
          </a:xfrm>
          <a:prstGeom prst="rect">
            <a:avLst/>
          </a:prstGeom>
          <a:solidFill>
            <a:srgbClr val="AF00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5" name="Straight Connector 6"/>
          <p:cNvCxnSpPr/>
          <p:nvPr userDrawn="1"/>
        </p:nvCxnSpPr>
        <p:spPr>
          <a:xfrm>
            <a:off x="276225" y="6324600"/>
            <a:ext cx="8601075" cy="0"/>
          </a:xfrm>
          <a:prstGeom prst="line">
            <a:avLst/>
          </a:prstGeom>
          <a:ln w="12700">
            <a:solidFill>
              <a:srgbClr val="888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1"/>
          <p:cNvCxnSpPr/>
          <p:nvPr userDrawn="1"/>
        </p:nvCxnSpPr>
        <p:spPr>
          <a:xfrm>
            <a:off x="530225" y="2222500"/>
            <a:ext cx="306388" cy="0"/>
          </a:xfrm>
          <a:prstGeom prst="line">
            <a:avLst/>
          </a:prstGeom>
          <a:ln w="19050">
            <a:solidFill>
              <a:srgbClr val="B1B3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hidden">
          <a:xfrm>
            <a:off x="7783513" y="511175"/>
            <a:ext cx="8350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30352" y="1417320"/>
            <a:ext cx="6300000" cy="621792"/>
          </a:xfrm>
        </p:spPr>
        <p:txBody>
          <a:bodyPr anchor="b"/>
          <a:lstStyle>
            <a:lvl1pPr algn="l">
              <a:defRPr sz="2200">
                <a:solidFill>
                  <a:srgbClr val="FFFFFF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30352" y="2377440"/>
            <a:ext cx="6300000" cy="2700000"/>
          </a:xfrm>
        </p:spPr>
        <p:txBody>
          <a:bodyPr>
            <a:norm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sz="2200">
                <a:solidFill>
                  <a:srgbClr val="B1B3B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GB" noProof="0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 goes here [enter in Header &amp; Footer field]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6465A-E840-4B34-9C60-22B200C079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25" name="TextBox 12"/>
          <p:cNvSpPr txBox="1">
            <a:spLocks noChangeArrowheads="1"/>
          </p:cNvSpPr>
          <p:nvPr userDrawn="1"/>
        </p:nvSpPr>
        <p:spPr bwMode="auto">
          <a:xfrm>
            <a:off x="483880" y="1068388"/>
            <a:ext cx="40417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fr-FR" sz="1200" dirty="0" err="1" smtClean="0">
                <a:solidFill>
                  <a:srgbClr val="FFFFFF"/>
                </a:solidFill>
              </a:rPr>
              <a:t>Combustion</a:t>
            </a:r>
            <a:endParaRPr lang="en-GB" altLang="fr-FR" sz="1200" dirty="0">
              <a:solidFill>
                <a:srgbClr val="FFFFFF"/>
              </a:solidFill>
            </a:endParaRPr>
          </a:p>
        </p:txBody>
      </p:sp>
      <p:cxnSp>
        <p:nvCxnSpPr>
          <p:cNvPr id="26" name="Straight Connector 14"/>
          <p:cNvCxnSpPr/>
          <p:nvPr userDrawn="1"/>
        </p:nvCxnSpPr>
        <p:spPr>
          <a:xfrm>
            <a:off x="276225" y="1316038"/>
            <a:ext cx="100965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228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[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9"/>
          <p:cNvCxnSpPr/>
          <p:nvPr userDrawn="1"/>
        </p:nvCxnSpPr>
        <p:spPr>
          <a:xfrm>
            <a:off x="276225" y="6324600"/>
            <a:ext cx="8601075" cy="0"/>
          </a:xfrm>
          <a:prstGeom prst="line">
            <a:avLst/>
          </a:prstGeom>
          <a:ln w="12700">
            <a:solidFill>
              <a:srgbClr val="888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6" y="1626669"/>
            <a:ext cx="2727324" cy="4526481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defRPr sz="1200"/>
            </a:lvl1pPr>
            <a:lvl2pPr>
              <a:spcBef>
                <a:spcPts val="1200"/>
              </a:spcBef>
              <a:defRPr sz="1200"/>
            </a:lvl2pPr>
            <a:lvl3pPr>
              <a:spcBef>
                <a:spcPts val="1200"/>
              </a:spcBef>
              <a:defRPr sz="1050"/>
            </a:lvl3pPr>
            <a:lvl4pPr>
              <a:spcBef>
                <a:spcPts val="1200"/>
              </a:spcBef>
              <a:defRPr sz="1050"/>
            </a:lvl4pPr>
            <a:lvl5pPr>
              <a:spcBef>
                <a:spcPts val="1200"/>
              </a:spcBef>
              <a:defRPr sz="105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167063" y="1657350"/>
            <a:ext cx="5710237" cy="44958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 goes here [enter in Header &amp; Footer field]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F2DC4-E32E-4ABE-95CC-648BFA15C8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cxnSp>
        <p:nvCxnSpPr>
          <p:cNvPr id="13" name="Straight Connector 6"/>
          <p:cNvCxnSpPr/>
          <p:nvPr userDrawn="1"/>
        </p:nvCxnSpPr>
        <p:spPr>
          <a:xfrm>
            <a:off x="276225" y="895350"/>
            <a:ext cx="215900" cy="0"/>
          </a:xfrm>
          <a:prstGeom prst="line">
            <a:avLst/>
          </a:prstGeom>
          <a:ln w="12700">
            <a:solidFill>
              <a:srgbClr val="AF00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90513" y="268914"/>
            <a:ext cx="7142400" cy="572748"/>
          </a:xfrm>
        </p:spPr>
        <p:txBody>
          <a:bodyPr anchor="b" anchorCtr="0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1800" b="1">
                <a:solidFill>
                  <a:srgbClr val="AF007C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800"/>
            </a:lvl2pPr>
          </a:lstStyle>
          <a:p>
            <a:pPr lvl="0"/>
            <a:endParaRPr lang="en-US" noProof="0" dirty="0" smtClean="0"/>
          </a:p>
        </p:txBody>
      </p:sp>
      <p:sp>
        <p:nvSpPr>
          <p:cNvPr id="23" name="Espace réservé du contenu 11"/>
          <p:cNvSpPr>
            <a:spLocks noGrp="1"/>
          </p:cNvSpPr>
          <p:nvPr>
            <p:ph sz="quarter" idx="18"/>
          </p:nvPr>
        </p:nvSpPr>
        <p:spPr>
          <a:xfrm>
            <a:off x="281277" y="945428"/>
            <a:ext cx="7158614" cy="374650"/>
          </a:xfrm>
        </p:spPr>
        <p:txBody>
          <a:bodyPr anchor="t" anchorCtr="0"/>
          <a:lstStyle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6178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 userDrawn="1"/>
        </p:nvCxnSpPr>
        <p:spPr>
          <a:xfrm>
            <a:off x="276225" y="6324600"/>
            <a:ext cx="8601075" cy="0"/>
          </a:xfrm>
          <a:prstGeom prst="line">
            <a:avLst/>
          </a:prstGeom>
          <a:ln w="12700">
            <a:solidFill>
              <a:srgbClr val="888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able Placeholder 7"/>
          <p:cNvSpPr>
            <a:spLocks noGrp="1"/>
          </p:cNvSpPr>
          <p:nvPr>
            <p:ph type="tbl" sz="quarter" idx="14"/>
          </p:nvPr>
        </p:nvSpPr>
        <p:spPr>
          <a:xfrm>
            <a:off x="284163" y="1657350"/>
            <a:ext cx="8320087" cy="4495800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 goes here [enter in Header &amp; Footer field]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C2141-F185-4D7B-B9CE-1016C1C1FA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cxnSp>
        <p:nvCxnSpPr>
          <p:cNvPr id="12" name="Straight Connector 6"/>
          <p:cNvCxnSpPr/>
          <p:nvPr userDrawn="1"/>
        </p:nvCxnSpPr>
        <p:spPr>
          <a:xfrm>
            <a:off x="276225" y="895350"/>
            <a:ext cx="215900" cy="0"/>
          </a:xfrm>
          <a:prstGeom prst="line">
            <a:avLst/>
          </a:prstGeom>
          <a:ln w="12700">
            <a:solidFill>
              <a:srgbClr val="AF00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90513" y="268914"/>
            <a:ext cx="7142400" cy="572748"/>
          </a:xfrm>
        </p:spPr>
        <p:txBody>
          <a:bodyPr anchor="b" anchorCtr="0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1800" b="1">
                <a:solidFill>
                  <a:srgbClr val="AF007C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800"/>
            </a:lvl2pPr>
          </a:lstStyle>
          <a:p>
            <a:pPr lvl="0"/>
            <a:endParaRPr lang="en-US" noProof="0" dirty="0" smtClean="0"/>
          </a:p>
        </p:txBody>
      </p:sp>
      <p:sp>
        <p:nvSpPr>
          <p:cNvPr id="18" name="Espace réservé du contenu 11"/>
          <p:cNvSpPr>
            <a:spLocks noGrp="1"/>
          </p:cNvSpPr>
          <p:nvPr>
            <p:ph sz="quarter" idx="18"/>
          </p:nvPr>
        </p:nvSpPr>
        <p:spPr>
          <a:xfrm>
            <a:off x="281277" y="945428"/>
            <a:ext cx="7158614" cy="374650"/>
          </a:xfrm>
        </p:spPr>
        <p:txBody>
          <a:bodyPr anchor="t" anchorCtr="0"/>
          <a:lstStyle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2713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-ou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 userDrawn="1"/>
        </p:nvCxnSpPr>
        <p:spPr>
          <a:xfrm>
            <a:off x="276225" y="6324600"/>
            <a:ext cx="8601075" cy="0"/>
          </a:xfrm>
          <a:prstGeom prst="line">
            <a:avLst/>
          </a:prstGeom>
          <a:ln w="12700">
            <a:solidFill>
              <a:srgbClr val="888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6" y="1657350"/>
            <a:ext cx="8601074" cy="4495800"/>
          </a:xfrm>
          <a:solidFill>
            <a:srgbClr val="AF007C"/>
          </a:solidFill>
        </p:spPr>
        <p:txBody>
          <a:bodyPr lIns="234000" tIns="198000" rIns="1440000" bIns="198000">
            <a:normAutofit/>
          </a:bodyPr>
          <a:lstStyle>
            <a:lvl1pPr>
              <a:defRPr sz="2800" b="1">
                <a:solidFill>
                  <a:srgbClr val="FFFFFF"/>
                </a:solidFill>
              </a:defRPr>
            </a:lvl1pPr>
            <a:lvl2pPr marL="247650" indent="-247650">
              <a:defRPr sz="2800" b="1">
                <a:solidFill>
                  <a:srgbClr val="FFFFFF"/>
                </a:solidFill>
              </a:defRPr>
            </a:lvl2pPr>
            <a:lvl3pPr marL="503238" indent="-238125">
              <a:defRPr sz="2400" b="1">
                <a:solidFill>
                  <a:srgbClr val="FFFFFF"/>
                </a:solidFill>
              </a:defRPr>
            </a:lvl3pPr>
            <a:lvl4pPr marL="768350" indent="-255588">
              <a:defRPr sz="2400" b="1">
                <a:solidFill>
                  <a:srgbClr val="FFFFFF"/>
                </a:solidFill>
              </a:defRPr>
            </a:lvl4pPr>
            <a:lvl5pPr marL="1014413" indent="-236538">
              <a:defRPr sz="20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 goes here [enter in Header &amp; Footer field]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D0C08-DB44-4038-A019-092838E54D5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cxnSp>
        <p:nvCxnSpPr>
          <p:cNvPr id="11" name="Straight Connector 6"/>
          <p:cNvCxnSpPr/>
          <p:nvPr userDrawn="1"/>
        </p:nvCxnSpPr>
        <p:spPr>
          <a:xfrm>
            <a:off x="276225" y="895350"/>
            <a:ext cx="215900" cy="0"/>
          </a:xfrm>
          <a:prstGeom prst="line">
            <a:avLst/>
          </a:prstGeom>
          <a:ln w="12700">
            <a:solidFill>
              <a:srgbClr val="AF00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90513" y="268914"/>
            <a:ext cx="7142400" cy="572748"/>
          </a:xfrm>
        </p:spPr>
        <p:txBody>
          <a:bodyPr anchor="b" anchorCtr="0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1800" b="1">
                <a:solidFill>
                  <a:srgbClr val="AF007C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800"/>
            </a:lvl2pPr>
          </a:lstStyle>
          <a:p>
            <a:pPr lvl="0"/>
            <a:endParaRPr lang="en-US" noProof="0" dirty="0" smtClean="0"/>
          </a:p>
        </p:txBody>
      </p:sp>
      <p:sp>
        <p:nvSpPr>
          <p:cNvPr id="21" name="Espace réservé du contenu 11"/>
          <p:cNvSpPr>
            <a:spLocks noGrp="1"/>
          </p:cNvSpPr>
          <p:nvPr>
            <p:ph sz="quarter" idx="17"/>
          </p:nvPr>
        </p:nvSpPr>
        <p:spPr>
          <a:xfrm>
            <a:off x="281277" y="945428"/>
            <a:ext cx="7158614" cy="374650"/>
          </a:xfrm>
        </p:spPr>
        <p:txBody>
          <a:bodyPr anchor="t" anchorCtr="0"/>
          <a:lstStyle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7432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/>
          <p:nvPr userDrawn="1"/>
        </p:nvCxnSpPr>
        <p:spPr>
          <a:xfrm>
            <a:off x="276225" y="6324600"/>
            <a:ext cx="8601075" cy="0"/>
          </a:xfrm>
          <a:prstGeom prst="line">
            <a:avLst/>
          </a:prstGeom>
          <a:ln w="12700">
            <a:solidFill>
              <a:srgbClr val="888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276225" y="265113"/>
            <a:ext cx="8601075" cy="5888037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 goes here [enter in Header &amp; Footer field]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650E7-C9BC-4817-83D1-A3889AB2972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14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76225" y="466725"/>
            <a:ext cx="71437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dirty="0" smtClean="0"/>
              <a:t>Click to edit Master title style</a:t>
            </a:r>
            <a:endParaRPr lang="en-GB" altLang="fr-FR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76225" y="1627188"/>
            <a:ext cx="832802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text styles</a:t>
            </a:r>
          </a:p>
          <a:p>
            <a:pPr lvl="1"/>
            <a:r>
              <a:rPr lang="en-US" altLang="fr-FR" smtClean="0"/>
              <a:t>Second level</a:t>
            </a:r>
          </a:p>
          <a:p>
            <a:pPr lvl="2"/>
            <a:r>
              <a:rPr lang="en-US" altLang="fr-FR" smtClean="0"/>
              <a:t>Third level</a:t>
            </a:r>
          </a:p>
          <a:p>
            <a:pPr lvl="3"/>
            <a:r>
              <a:rPr lang="en-US" altLang="fr-FR" smtClean="0"/>
              <a:t>Fourth level</a:t>
            </a:r>
          </a:p>
          <a:p>
            <a:pPr lvl="4"/>
            <a:r>
              <a:rPr lang="en-US" altLang="fr-FR" smtClean="0"/>
              <a:t>Fifth level</a:t>
            </a:r>
            <a:endParaRPr lang="en-GB" altLang="fr-F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0" y="6597650"/>
            <a:ext cx="2009775" cy="179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dirty="0">
                <a:solidFill>
                  <a:srgbClr val="AF007C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4163" y="6597650"/>
            <a:ext cx="4008437" cy="179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dirty="0" smtClean="0">
                <a:solidFill>
                  <a:srgbClr val="AF007C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GB"/>
              <a:t>Presentation title goes here [enter in Header &amp; Footer field]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4250" y="6597650"/>
            <a:ext cx="273050" cy="179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rgbClr val="888B8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0A30C91-6C8F-4223-A2BF-3C1B247E161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031" name="TextBox 7"/>
          <p:cNvSpPr txBox="1">
            <a:spLocks noChangeArrowheads="1"/>
          </p:cNvSpPr>
          <p:nvPr userDrawn="1"/>
        </p:nvSpPr>
        <p:spPr bwMode="auto">
          <a:xfrm>
            <a:off x="276225" y="6451600"/>
            <a:ext cx="272732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fr-FR" sz="1000">
                <a:solidFill>
                  <a:srgbClr val="888B8D"/>
                </a:solidFill>
              </a:rPr>
              <a:t>Confidential</a:t>
            </a:r>
          </a:p>
        </p:txBody>
      </p:sp>
      <p:sp>
        <p:nvSpPr>
          <p:cNvPr id="1032" name="TextBox 8"/>
          <p:cNvSpPr txBox="1">
            <a:spLocks noChangeArrowheads="1"/>
          </p:cNvSpPr>
          <p:nvPr userDrawn="1"/>
        </p:nvSpPr>
        <p:spPr bwMode="auto">
          <a:xfrm>
            <a:off x="6677601" y="6599238"/>
            <a:ext cx="1893888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GB" altLang="fr-FR" sz="1000" dirty="0" smtClean="0">
                <a:solidFill>
                  <a:srgbClr val="AF007C"/>
                </a:solidFill>
              </a:rPr>
              <a:t>Combustion</a:t>
            </a:r>
            <a:endParaRPr lang="en-GB" altLang="fr-FR" sz="1000" dirty="0">
              <a:solidFill>
                <a:srgbClr val="AF007C"/>
              </a:solidFill>
            </a:endParaRPr>
          </a:p>
        </p:txBody>
      </p:sp>
      <p:pic>
        <p:nvPicPr>
          <p:cNvPr id="9" name="Picture 1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4686" y="303355"/>
            <a:ext cx="8350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06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7" r:id="rId15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lnSpc>
          <a:spcPct val="95000"/>
        </a:lnSpc>
        <a:spcBef>
          <a:spcPct val="0"/>
        </a:spcBef>
        <a:spcAft>
          <a:spcPct val="0"/>
        </a:spcAft>
        <a:defRPr b="1" kern="1200">
          <a:solidFill>
            <a:srgbClr val="AF007C"/>
          </a:solidFill>
          <a:latin typeface="+mj-lt"/>
          <a:ea typeface="+mj-ea"/>
          <a:cs typeface="+mj-cs"/>
        </a:defRPr>
      </a:lvl1pPr>
      <a:lvl2pPr algn="l" rtl="0" fontAlgn="base">
        <a:lnSpc>
          <a:spcPct val="95000"/>
        </a:lnSpc>
        <a:spcBef>
          <a:spcPct val="0"/>
        </a:spcBef>
        <a:spcAft>
          <a:spcPct val="0"/>
        </a:spcAft>
        <a:defRPr>
          <a:solidFill>
            <a:srgbClr val="AF007C"/>
          </a:solidFill>
          <a:latin typeface="Arial" charset="0"/>
        </a:defRPr>
      </a:lvl2pPr>
      <a:lvl3pPr algn="l" rtl="0" fontAlgn="base">
        <a:lnSpc>
          <a:spcPct val="95000"/>
        </a:lnSpc>
        <a:spcBef>
          <a:spcPct val="0"/>
        </a:spcBef>
        <a:spcAft>
          <a:spcPct val="0"/>
        </a:spcAft>
        <a:defRPr>
          <a:solidFill>
            <a:srgbClr val="AF007C"/>
          </a:solidFill>
          <a:latin typeface="Arial" charset="0"/>
        </a:defRPr>
      </a:lvl3pPr>
      <a:lvl4pPr algn="l" rtl="0" fontAlgn="base">
        <a:lnSpc>
          <a:spcPct val="95000"/>
        </a:lnSpc>
        <a:spcBef>
          <a:spcPct val="0"/>
        </a:spcBef>
        <a:spcAft>
          <a:spcPct val="0"/>
        </a:spcAft>
        <a:defRPr>
          <a:solidFill>
            <a:srgbClr val="AF007C"/>
          </a:solidFill>
          <a:latin typeface="Arial" charset="0"/>
        </a:defRPr>
      </a:lvl4pPr>
      <a:lvl5pPr algn="l" rtl="0" fontAlgn="base">
        <a:lnSpc>
          <a:spcPct val="95000"/>
        </a:lnSpc>
        <a:spcBef>
          <a:spcPct val="0"/>
        </a:spcBef>
        <a:spcAft>
          <a:spcPct val="0"/>
        </a:spcAft>
        <a:defRPr>
          <a:solidFill>
            <a:srgbClr val="AF007C"/>
          </a:solidFill>
          <a:latin typeface="Arial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>
          <a:solidFill>
            <a:srgbClr val="AF007C"/>
          </a:solidFill>
          <a:latin typeface="Arial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>
          <a:solidFill>
            <a:srgbClr val="AF007C"/>
          </a:solidFill>
          <a:latin typeface="Arial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>
          <a:solidFill>
            <a:srgbClr val="AF007C"/>
          </a:solidFill>
          <a:latin typeface="Arial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>
          <a:solidFill>
            <a:srgbClr val="AF007C"/>
          </a:solidFill>
          <a:latin typeface="Arial" charset="0"/>
        </a:defRPr>
      </a:lvl9pPr>
    </p:titleStyle>
    <p:bodyStyle>
      <a:lvl1pPr algn="l" rtl="0" fontAlgn="base">
        <a:lnSpc>
          <a:spcPct val="105000"/>
        </a:lnSpc>
        <a:spcBef>
          <a:spcPts val="1400"/>
        </a:spcBef>
        <a:spcAft>
          <a:spcPct val="0"/>
        </a:spcAft>
        <a:defRPr sz="1600" kern="1200">
          <a:solidFill>
            <a:srgbClr val="888B8D"/>
          </a:solidFill>
          <a:latin typeface="+mn-lt"/>
          <a:ea typeface="+mn-ea"/>
          <a:cs typeface="+mn-cs"/>
        </a:defRPr>
      </a:lvl1pPr>
      <a:lvl2pPr marL="127000" indent="-127000" algn="l" rtl="0" fontAlgn="base">
        <a:lnSpc>
          <a:spcPct val="105000"/>
        </a:lnSpc>
        <a:spcBef>
          <a:spcPts val="1400"/>
        </a:spcBef>
        <a:spcAft>
          <a:spcPct val="0"/>
        </a:spcAft>
        <a:buFont typeface="Arial" charset="0"/>
        <a:buChar char="•"/>
        <a:defRPr sz="1600" kern="1200">
          <a:solidFill>
            <a:srgbClr val="888B8D"/>
          </a:solidFill>
          <a:latin typeface="+mn-lt"/>
          <a:ea typeface="+mn-ea"/>
          <a:cs typeface="+mn-cs"/>
        </a:defRPr>
      </a:lvl2pPr>
      <a:lvl3pPr marL="254000" indent="-127000" algn="l" rtl="0" fontAlgn="base">
        <a:lnSpc>
          <a:spcPct val="105000"/>
        </a:lnSpc>
        <a:spcBef>
          <a:spcPts val="1400"/>
        </a:spcBef>
        <a:spcAft>
          <a:spcPct val="0"/>
        </a:spcAft>
        <a:buFont typeface="Arial" charset="0"/>
        <a:buChar char="•"/>
        <a:defRPr sz="1400" kern="1200">
          <a:solidFill>
            <a:srgbClr val="888B8D"/>
          </a:solidFill>
          <a:latin typeface="+mn-lt"/>
          <a:ea typeface="+mn-ea"/>
          <a:cs typeface="+mn-cs"/>
        </a:defRPr>
      </a:lvl3pPr>
      <a:lvl4pPr marL="368300" indent="-114300" algn="l" rtl="0" fontAlgn="base">
        <a:lnSpc>
          <a:spcPct val="105000"/>
        </a:lnSpc>
        <a:spcBef>
          <a:spcPts val="1400"/>
        </a:spcBef>
        <a:spcAft>
          <a:spcPct val="0"/>
        </a:spcAft>
        <a:buFont typeface="Arial" charset="0"/>
        <a:buChar char="•"/>
        <a:defRPr sz="1400" kern="1200">
          <a:solidFill>
            <a:srgbClr val="888B8D"/>
          </a:solidFill>
          <a:latin typeface="+mn-lt"/>
          <a:ea typeface="+mn-ea"/>
          <a:cs typeface="+mn-cs"/>
        </a:defRPr>
      </a:lvl4pPr>
      <a:lvl5pPr marL="457200" indent="-88900" algn="l" rtl="0" fontAlgn="base">
        <a:lnSpc>
          <a:spcPct val="105000"/>
        </a:lnSpc>
        <a:spcBef>
          <a:spcPts val="1400"/>
        </a:spcBef>
        <a:spcAft>
          <a:spcPct val="0"/>
        </a:spcAft>
        <a:buFont typeface="Arial" charset="0"/>
        <a:buChar char="•"/>
        <a:defRPr sz="1200" kern="1200">
          <a:solidFill>
            <a:srgbClr val="888B8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6.png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4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ctrTitle"/>
          </p:nvPr>
        </p:nvSpPr>
        <p:spPr>
          <a:xfrm>
            <a:off x="530224" y="2082801"/>
            <a:ext cx="7546975" cy="538480"/>
          </a:xfrm>
        </p:spPr>
        <p:txBody>
          <a:bodyPr/>
          <a:lstStyle/>
          <a:p>
            <a:r>
              <a:rPr lang="de-DE" altLang="fr-FR" dirty="0" err="1" smtClean="0"/>
              <a:t>Pillard</a:t>
            </a:r>
            <a:r>
              <a:rPr lang="de-DE" altLang="fr-FR" dirty="0" smtClean="0"/>
              <a:t> </a:t>
            </a:r>
            <a:r>
              <a:rPr lang="de-DE" altLang="fr-FR" dirty="0" err="1" smtClean="0"/>
              <a:t>Opastop</a:t>
            </a:r>
            <a:r>
              <a:rPr lang="de-DE" altLang="fr-FR" sz="2400" dirty="0" smtClean="0">
                <a:latin typeface="Times New Roman"/>
                <a:cs typeface="Times New Roman"/>
              </a:rPr>
              <a:t>®</a:t>
            </a:r>
            <a:r>
              <a:rPr lang="de-DE" altLang="fr-FR" dirty="0" smtClean="0">
                <a:latin typeface="Times New Roman"/>
                <a:cs typeface="Times New Roman"/>
              </a:rPr>
              <a:t> </a:t>
            </a:r>
            <a:r>
              <a:rPr lang="de-DE" altLang="fr-FR" dirty="0" smtClean="0">
                <a:cs typeface="Times New Roman"/>
              </a:rPr>
              <a:t>GP4000H </a:t>
            </a:r>
            <a:r>
              <a:rPr lang="de-DE" altLang="fr-FR" dirty="0" err="1" smtClean="0">
                <a:cs typeface="Times New Roman"/>
              </a:rPr>
              <a:t>presentation</a:t>
            </a:r>
            <a:endParaRPr lang="en-GB" altLang="fr-FR" dirty="0" smtClean="0"/>
          </a:p>
        </p:txBody>
      </p:sp>
      <p:sp>
        <p:nvSpPr>
          <p:cNvPr id="16387" name="Subtitle 2"/>
          <p:cNvSpPr>
            <a:spLocks noGrp="1"/>
          </p:cNvSpPr>
          <p:nvPr>
            <p:ph type="subTitle" idx="1"/>
          </p:nvPr>
        </p:nvSpPr>
        <p:spPr>
          <a:xfrm>
            <a:off x="530225" y="2713038"/>
            <a:ext cx="6300788" cy="138112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de-DE" altLang="fr-FR" dirty="0" err="1" smtClean="0">
                <a:solidFill>
                  <a:schemeClr val="bg1"/>
                </a:solidFill>
              </a:rPr>
              <a:t>Analyzers</a:t>
            </a:r>
            <a:r>
              <a:rPr lang="de-DE" altLang="fr-FR" dirty="0" smtClean="0">
                <a:solidFill>
                  <a:schemeClr val="bg1"/>
                </a:solidFill>
              </a:rPr>
              <a:t> </a:t>
            </a:r>
            <a:r>
              <a:rPr lang="de-DE" altLang="fr-FR" dirty="0" err="1" smtClean="0">
                <a:solidFill>
                  <a:schemeClr val="bg1"/>
                </a:solidFill>
              </a:rPr>
              <a:t>and</a:t>
            </a:r>
            <a:r>
              <a:rPr lang="de-DE" altLang="fr-FR" dirty="0" smtClean="0">
                <a:solidFill>
                  <a:schemeClr val="bg1"/>
                </a:solidFill>
              </a:rPr>
              <a:t> Instruments </a:t>
            </a:r>
            <a:r>
              <a:rPr lang="de-DE" altLang="fr-FR" dirty="0" err="1" smtClean="0">
                <a:solidFill>
                  <a:schemeClr val="bg1"/>
                </a:solidFill>
              </a:rPr>
              <a:t>Dept</a:t>
            </a:r>
            <a:endParaRPr lang="en-GB" altLang="fr-FR" dirty="0" smtClean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0225" y="6026150"/>
            <a:ext cx="4041775" cy="173038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02 March 2016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fr-FR" dirty="0" err="1">
                <a:solidFill>
                  <a:srgbClr val="AF007C"/>
                </a:solidFill>
              </a:rPr>
              <a:t>Pillard</a:t>
            </a:r>
            <a:r>
              <a:rPr lang="en-GB" altLang="fr-FR" dirty="0">
                <a:solidFill>
                  <a:srgbClr val="AF007C"/>
                </a:solidFill>
              </a:rPr>
              <a:t> </a:t>
            </a:r>
            <a:r>
              <a:rPr lang="en-GB" altLang="fr-FR" dirty="0" err="1">
                <a:solidFill>
                  <a:srgbClr val="AF007C"/>
                </a:solidFill>
              </a:rPr>
              <a:t>Opastop</a:t>
            </a:r>
            <a:r>
              <a:rPr lang="en-GB" altLang="fr-FR" dirty="0">
                <a:solidFill>
                  <a:srgbClr val="AF007C"/>
                </a:solidFill>
                <a:cs typeface="Times New Roman"/>
              </a:rPr>
              <a:t>® GP4000H</a:t>
            </a:r>
            <a:endParaRPr lang="en-GB" altLang="fr-FR" dirty="0">
              <a:solidFill>
                <a:srgbClr val="AF007C"/>
              </a:solidFill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C8947D-64F6-465D-8C10-7A02383BDAF8}" type="slidenum">
              <a:rPr lang="en-GB" altLang="fr-FR">
                <a:solidFill>
                  <a:srgbClr val="888B8D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GB" altLang="fr-FR">
              <a:solidFill>
                <a:srgbClr val="888B8D"/>
              </a:solidFill>
            </a:endParaRPr>
          </a:p>
        </p:txBody>
      </p:sp>
      <p:sp>
        <p:nvSpPr>
          <p:cNvPr id="19460" name="Title 4"/>
          <p:cNvSpPr>
            <a:spLocks noGrp="1"/>
          </p:cNvSpPr>
          <p:nvPr>
            <p:ph type="ctrTitle"/>
          </p:nvPr>
        </p:nvSpPr>
        <p:spPr>
          <a:xfrm>
            <a:off x="530225" y="1417638"/>
            <a:ext cx="6300788" cy="620712"/>
          </a:xfrm>
        </p:spPr>
        <p:txBody>
          <a:bodyPr/>
          <a:lstStyle/>
          <a:p>
            <a:r>
              <a:rPr lang="en-GB" altLang="fr-FR" dirty="0" smtClean="0"/>
              <a:t>Installation and maintenance</a:t>
            </a:r>
          </a:p>
        </p:txBody>
      </p:sp>
      <p:pic>
        <p:nvPicPr>
          <p:cNvPr id="8194" name="Picture 2" descr="C:\Users\divadi\Desktop\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2457450"/>
            <a:ext cx="19431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fr-FR" dirty="0" err="1"/>
              <a:t>Pillard</a:t>
            </a:r>
            <a:r>
              <a:rPr lang="en-GB" altLang="fr-FR" dirty="0"/>
              <a:t> </a:t>
            </a:r>
            <a:r>
              <a:rPr lang="en-GB" altLang="fr-FR" dirty="0" err="1"/>
              <a:t>Opastop</a:t>
            </a:r>
            <a:r>
              <a:rPr lang="en-GB" altLang="fr-FR" dirty="0">
                <a:cs typeface="Times New Roman"/>
              </a:rPr>
              <a:t>® GP4000H</a:t>
            </a:r>
            <a:endParaRPr lang="en-GB" alt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6926F305-C1F0-4E70-8238-56B55E3AA08B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Installation and maintenance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fr-FR" dirty="0" err="1"/>
              <a:t>A</a:t>
            </a:r>
            <a:r>
              <a:rPr lang="fr-FR" dirty="0" err="1" smtClean="0"/>
              <a:t>ssembling</a:t>
            </a:r>
            <a:r>
              <a:rPr lang="fr-FR" dirty="0" smtClean="0"/>
              <a:t> </a:t>
            </a:r>
            <a:r>
              <a:rPr lang="fr-FR" dirty="0" err="1" smtClean="0"/>
              <a:t>precaution</a:t>
            </a:r>
            <a:endParaRPr lang="fr-FR" dirty="0"/>
          </a:p>
        </p:txBody>
      </p:sp>
      <p:graphicFrame>
        <p:nvGraphicFramePr>
          <p:cNvPr id="8" name="Group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058148"/>
              </p:ext>
            </p:extLst>
          </p:nvPr>
        </p:nvGraphicFramePr>
        <p:xfrm>
          <a:off x="6734969" y="5967825"/>
          <a:ext cx="2212975" cy="274637"/>
        </p:xfrm>
        <a:graphic>
          <a:graphicData uri="http://schemas.openxmlformats.org/drawingml/2006/table">
            <a:tbl>
              <a:tblPr/>
              <a:tblGrid>
                <a:gridCol w="2212975"/>
              </a:tblGrid>
              <a:tr h="274637">
                <a:tc>
                  <a:txBody>
                    <a:bodyPr/>
                    <a:lstStyle>
                      <a:lvl1pPr>
                        <a:spcBef>
                          <a:spcPct val="30000"/>
                        </a:spcBef>
                        <a:defRPr sz="1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30000"/>
                        </a:spcBef>
                        <a:buClr>
                          <a:schemeClr val="accent2"/>
                        </a:buClr>
                        <a:buSzPct val="15000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30000"/>
                        </a:spcBef>
                        <a:buClr>
                          <a:schemeClr val="accent2"/>
                        </a:buClr>
                        <a:buFont typeface="Arial" charset="0"/>
                        <a:defRPr sz="1000" i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30000"/>
                        </a:spcBef>
                        <a:defRPr sz="9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30000"/>
                        </a:spcBef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3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Sensor</a:t>
                      </a:r>
                      <a:r>
                        <a:rPr kumimoji="0" lang="fr-FR" alt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position</a:t>
                      </a:r>
                    </a:p>
                  </a:txBody>
                  <a:tcPr marT="45773" marB="45773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20" descr="doc gp2001h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698" y="1505072"/>
            <a:ext cx="2274496" cy="430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divadi\Desktop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698" y="186070"/>
            <a:ext cx="97155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452438" y="1351177"/>
            <a:ext cx="5726112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30000"/>
              </a:spcBef>
              <a:buBlip>
                <a:blip r:embed="rId5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fr-FR" altLang="fr-FR" sz="1400" b="0" dirty="0">
              <a:ea typeface="Times New Roman" pitchFamily="18" charset="0"/>
              <a:cs typeface="Arial" charset="0"/>
            </a:endParaRPr>
          </a:p>
          <a:p>
            <a:pPr algn="just">
              <a:spcBef>
                <a:spcPct val="0"/>
              </a:spcBef>
              <a:buFont typeface="Wingdings" pitchFamily="2" charset="2"/>
              <a:buChar char="ü"/>
            </a:pPr>
            <a:r>
              <a:rPr lang="en-GB" altLang="fr-FR" sz="1400" b="0" dirty="0">
                <a:ea typeface="Times New Roman" pitchFamily="18" charset="0"/>
                <a:cs typeface="Arial" charset="0"/>
              </a:rPr>
              <a:t>  </a:t>
            </a:r>
            <a:r>
              <a:rPr lang="fr-FR" altLang="fr-FR" sz="1400" b="0" dirty="0">
                <a:ea typeface="Times New Roman" pitchFamily="18" charset="0"/>
              </a:rPr>
              <a:t>"</a:t>
            </a:r>
            <a:r>
              <a:rPr lang="en-GB" altLang="fr-FR" sz="1400" b="0" dirty="0">
                <a:ea typeface="Times New Roman" pitchFamily="18" charset="0"/>
              </a:rPr>
              <a:t>The sensor must be fitted at a measuring section which meets the conditions </a:t>
            </a:r>
            <a:r>
              <a:rPr lang="en-GB" altLang="fr-FR" sz="1400" b="0" dirty="0">
                <a:solidFill>
                  <a:srgbClr val="AF007C"/>
                </a:solidFill>
                <a:ea typeface="Times New Roman" pitchFamily="18" charset="0"/>
              </a:rPr>
              <a:t>as defined in the Norm AFNOR NFX 44-052".</a:t>
            </a:r>
          </a:p>
          <a:p>
            <a:pPr algn="just">
              <a:spcBef>
                <a:spcPct val="0"/>
              </a:spcBef>
              <a:buFont typeface="Wingdings" pitchFamily="2" charset="2"/>
              <a:buChar char="ü"/>
            </a:pPr>
            <a:endParaRPr lang="en-GB" altLang="fr-FR" sz="1400" b="0" dirty="0" smtClean="0">
              <a:ea typeface="Times New Roman" pitchFamily="18" charset="0"/>
              <a:cs typeface="Arial" charset="0"/>
            </a:endParaRPr>
          </a:p>
          <a:p>
            <a:pPr algn="just">
              <a:spcBef>
                <a:spcPct val="0"/>
              </a:spcBef>
              <a:buFont typeface="Wingdings" pitchFamily="2" charset="2"/>
              <a:buChar char="ü"/>
            </a:pPr>
            <a:endParaRPr lang="en-GB" altLang="fr-FR" sz="1400" b="0" dirty="0">
              <a:ea typeface="Times New Roman" pitchFamily="18" charset="0"/>
            </a:endParaRPr>
          </a:p>
          <a:p>
            <a:pPr algn="just">
              <a:spcBef>
                <a:spcPct val="0"/>
              </a:spcBef>
              <a:buFont typeface="Wingdings" pitchFamily="2" charset="2"/>
              <a:buChar char="ü"/>
            </a:pPr>
            <a:r>
              <a:rPr lang="en-GB" altLang="fr-FR" sz="1400" b="0" dirty="0" smtClean="0">
                <a:ea typeface="Times New Roman" pitchFamily="18" charset="0"/>
                <a:cs typeface="Arial" charset="0"/>
              </a:rPr>
              <a:t>For </a:t>
            </a:r>
            <a:r>
              <a:rPr lang="en-GB" altLang="fr-FR" sz="1400" dirty="0">
                <a:ea typeface="Times New Roman" pitchFamily="18" charset="0"/>
                <a:cs typeface="Arial" charset="0"/>
              </a:rPr>
              <a:t>ducts with a diameter less than 1m</a:t>
            </a:r>
            <a:r>
              <a:rPr lang="en-GB" altLang="fr-FR" sz="1400" b="0" dirty="0">
                <a:ea typeface="Times New Roman" pitchFamily="18" charset="0"/>
                <a:cs typeface="Arial" charset="0"/>
              </a:rPr>
              <a:t>, it is </a:t>
            </a:r>
            <a:r>
              <a:rPr lang="en-GB" altLang="fr-FR" sz="1400" dirty="0">
                <a:ea typeface="Times New Roman" pitchFamily="18" charset="0"/>
                <a:cs typeface="Arial" charset="0"/>
              </a:rPr>
              <a:t>imperative</a:t>
            </a:r>
            <a:r>
              <a:rPr lang="en-GB" altLang="fr-FR" sz="1400" b="0" dirty="0">
                <a:ea typeface="Times New Roman" pitchFamily="18" charset="0"/>
                <a:cs typeface="Arial" charset="0"/>
              </a:rPr>
              <a:t> that the </a:t>
            </a:r>
            <a:r>
              <a:rPr lang="en-GB" altLang="fr-FR" sz="1400" dirty="0">
                <a:ea typeface="Times New Roman" pitchFamily="18" charset="0"/>
                <a:cs typeface="Arial" charset="0"/>
              </a:rPr>
              <a:t>flange</a:t>
            </a:r>
            <a:r>
              <a:rPr lang="en-GB" altLang="fr-FR" sz="1400" b="0" dirty="0">
                <a:ea typeface="Times New Roman" pitchFamily="18" charset="0"/>
                <a:cs typeface="Arial" charset="0"/>
              </a:rPr>
              <a:t> is fitted such that the large side of the sensor is </a:t>
            </a:r>
            <a:r>
              <a:rPr lang="en-GB" altLang="fr-FR" sz="1400" dirty="0">
                <a:ea typeface="Times New Roman" pitchFamily="18" charset="0"/>
                <a:cs typeface="Arial" charset="0"/>
              </a:rPr>
              <a:t>parallel</a:t>
            </a:r>
            <a:r>
              <a:rPr lang="en-GB" altLang="fr-FR" sz="1400" b="0" dirty="0">
                <a:ea typeface="Times New Roman" pitchFamily="18" charset="0"/>
                <a:cs typeface="Arial" charset="0"/>
              </a:rPr>
              <a:t> to the flue gas direction. </a:t>
            </a:r>
            <a:endParaRPr lang="en-GB" altLang="fr-FR" sz="1400" b="0" dirty="0" smtClean="0">
              <a:ea typeface="Times New Roman" pitchFamily="18" charset="0"/>
              <a:cs typeface="Arial" charset="0"/>
            </a:endParaRPr>
          </a:p>
          <a:p>
            <a:pPr algn="just">
              <a:spcBef>
                <a:spcPct val="0"/>
              </a:spcBef>
              <a:buFont typeface="Wingdings" pitchFamily="2" charset="2"/>
              <a:buChar char="ü"/>
            </a:pPr>
            <a:endParaRPr lang="en-GB" altLang="fr-FR" sz="1400" b="0" dirty="0">
              <a:ea typeface="Times New Roman" pitchFamily="18" charset="0"/>
              <a:cs typeface="Arial" charset="0"/>
            </a:endParaRPr>
          </a:p>
          <a:p>
            <a:pPr algn="just">
              <a:spcBef>
                <a:spcPct val="0"/>
              </a:spcBef>
              <a:buFont typeface="Wingdings" pitchFamily="2" charset="2"/>
              <a:buNone/>
            </a:pPr>
            <a:endParaRPr lang="en-GB" altLang="fr-FR" sz="1400" b="0" dirty="0">
              <a:ea typeface="Times New Roman" pitchFamily="18" charset="0"/>
              <a:cs typeface="Arial" charset="0"/>
            </a:endParaRPr>
          </a:p>
          <a:p>
            <a:pPr algn="just">
              <a:spcBef>
                <a:spcPct val="0"/>
              </a:spcBef>
              <a:buFont typeface="Wingdings" pitchFamily="2" charset="2"/>
              <a:buChar char="ü"/>
            </a:pPr>
            <a:r>
              <a:rPr lang="en-GB" altLang="fr-FR" sz="1400" b="0" dirty="0">
                <a:ea typeface="Times New Roman" pitchFamily="18" charset="0"/>
                <a:cs typeface="Arial" charset="0"/>
              </a:rPr>
              <a:t>  The </a:t>
            </a:r>
            <a:r>
              <a:rPr lang="en-GB" altLang="fr-FR" sz="1400" dirty="0">
                <a:ea typeface="Times New Roman" pitchFamily="18" charset="0"/>
                <a:cs typeface="Arial" charset="0"/>
              </a:rPr>
              <a:t>sensor holding flange</a:t>
            </a:r>
            <a:r>
              <a:rPr lang="en-GB" altLang="fr-FR" sz="1400" b="0" dirty="0">
                <a:ea typeface="Times New Roman" pitchFamily="18" charset="0"/>
                <a:cs typeface="Arial" charset="0"/>
              </a:rPr>
              <a:t> must be </a:t>
            </a:r>
            <a:r>
              <a:rPr lang="en-GB" altLang="fr-FR" sz="1400" b="0" dirty="0">
                <a:solidFill>
                  <a:srgbClr val="AF007C"/>
                </a:solidFill>
                <a:ea typeface="Times New Roman" pitchFamily="18" charset="0"/>
                <a:cs typeface="Arial" charset="0"/>
              </a:rPr>
              <a:t>welded directly to the duct </a:t>
            </a:r>
            <a:r>
              <a:rPr lang="en-GB" altLang="fr-FR" sz="1400" b="0" dirty="0">
                <a:ea typeface="Times New Roman" pitchFamily="18" charset="0"/>
                <a:cs typeface="Arial" charset="0"/>
              </a:rPr>
              <a:t>such that the sensor is </a:t>
            </a:r>
            <a:r>
              <a:rPr lang="en-GB" altLang="fr-FR" sz="1400" b="0" dirty="0">
                <a:solidFill>
                  <a:srgbClr val="AF007C"/>
                </a:solidFill>
                <a:ea typeface="Times New Roman" pitchFamily="18" charset="0"/>
                <a:cs typeface="Arial" charset="0"/>
              </a:rPr>
              <a:t>flush</a:t>
            </a:r>
            <a:r>
              <a:rPr lang="en-GB" altLang="fr-FR" sz="1400" b="0" dirty="0">
                <a:ea typeface="Times New Roman" pitchFamily="18" charset="0"/>
                <a:cs typeface="Arial" charset="0"/>
              </a:rPr>
              <a:t> with the inside of the duct</a:t>
            </a:r>
            <a:r>
              <a:rPr lang="en-GB" altLang="fr-FR" sz="1400" b="0" dirty="0" smtClean="0">
                <a:ea typeface="Times New Roman" pitchFamily="18" charset="0"/>
                <a:cs typeface="Arial" charset="0"/>
              </a:rPr>
              <a:t>.</a:t>
            </a:r>
          </a:p>
          <a:p>
            <a:pPr algn="just">
              <a:spcBef>
                <a:spcPct val="0"/>
              </a:spcBef>
              <a:buFont typeface="Wingdings" pitchFamily="2" charset="2"/>
              <a:buChar char="ü"/>
            </a:pPr>
            <a:endParaRPr lang="en-GB" altLang="fr-FR" sz="1400" b="0" dirty="0">
              <a:ea typeface="Times New Roman" pitchFamily="18" charset="0"/>
              <a:cs typeface="Arial" charset="0"/>
            </a:endParaRPr>
          </a:p>
          <a:p>
            <a:pPr algn="just">
              <a:spcBef>
                <a:spcPct val="0"/>
              </a:spcBef>
              <a:buFont typeface="Wingdings" pitchFamily="2" charset="2"/>
              <a:buChar char="ü"/>
            </a:pPr>
            <a:endParaRPr lang="en-GB" altLang="fr-FR" sz="1400" b="0" dirty="0">
              <a:ea typeface="Times New Roman" pitchFamily="18" charset="0"/>
              <a:cs typeface="Arial" charset="0"/>
            </a:endParaRPr>
          </a:p>
          <a:p>
            <a:pPr algn="just">
              <a:spcBef>
                <a:spcPct val="0"/>
              </a:spcBef>
              <a:buFont typeface="Wingdings" pitchFamily="2" charset="2"/>
              <a:buChar char="ü"/>
            </a:pPr>
            <a:r>
              <a:rPr lang="en-GB" altLang="fr-FR" sz="1400" b="0" dirty="0">
                <a:ea typeface="Times New Roman" pitchFamily="18" charset="0"/>
                <a:cs typeface="Arial" charset="0"/>
              </a:rPr>
              <a:t>  So as avoid any disturbance, it is imperative that no element is closer than </a:t>
            </a:r>
            <a:r>
              <a:rPr lang="en-GB" altLang="fr-FR" sz="1400" b="0" dirty="0">
                <a:solidFill>
                  <a:srgbClr val="AF007C"/>
                </a:solidFill>
                <a:ea typeface="Times New Roman" pitchFamily="18" charset="0"/>
                <a:cs typeface="Arial" charset="0"/>
              </a:rPr>
              <a:t>1m</a:t>
            </a:r>
            <a:r>
              <a:rPr lang="en-GB" altLang="fr-FR" sz="1400" b="0" dirty="0">
                <a:ea typeface="Times New Roman" pitchFamily="18" charset="0"/>
                <a:cs typeface="Arial" charset="0"/>
              </a:rPr>
              <a:t> from the sensor inside the duct. </a:t>
            </a:r>
            <a:r>
              <a:rPr lang="en-GB" altLang="fr-FR" sz="1400" b="0" dirty="0" smtClean="0">
                <a:ea typeface="Times New Roman" pitchFamily="18" charset="0"/>
                <a:cs typeface="Arial" charset="0"/>
              </a:rPr>
              <a:t>.</a:t>
            </a:r>
          </a:p>
          <a:p>
            <a:pPr algn="just">
              <a:spcBef>
                <a:spcPct val="0"/>
              </a:spcBef>
              <a:buFont typeface="Wingdings" pitchFamily="2" charset="2"/>
              <a:buChar char="ü"/>
            </a:pPr>
            <a:endParaRPr lang="en-GB" altLang="fr-FR" sz="1400" b="0" dirty="0">
              <a:ea typeface="Times New Roman" pitchFamily="18" charset="0"/>
              <a:cs typeface="Arial" charset="0"/>
            </a:endParaRPr>
          </a:p>
          <a:p>
            <a:pPr algn="just">
              <a:spcBef>
                <a:spcPct val="0"/>
              </a:spcBef>
              <a:buFont typeface="Wingdings" pitchFamily="2" charset="2"/>
              <a:buChar char="ü"/>
            </a:pPr>
            <a:endParaRPr lang="en-GB" altLang="fr-FR" sz="1400" b="0" dirty="0">
              <a:ea typeface="Times New Roman" pitchFamily="18" charset="0"/>
              <a:cs typeface="Arial" charset="0"/>
            </a:endParaRPr>
          </a:p>
          <a:p>
            <a:pPr algn="just">
              <a:spcBef>
                <a:spcPct val="0"/>
              </a:spcBef>
              <a:buFont typeface="Wingdings" pitchFamily="2" charset="2"/>
              <a:buNone/>
            </a:pPr>
            <a:endParaRPr lang="en-GB" altLang="fr-FR" sz="1400" b="0" dirty="0">
              <a:ea typeface="Times New Roman" pitchFamily="18" charset="0"/>
              <a:cs typeface="Arial" charset="0"/>
            </a:endParaRPr>
          </a:p>
          <a:p>
            <a:pPr algn="just">
              <a:spcBef>
                <a:spcPct val="0"/>
              </a:spcBef>
              <a:buFont typeface="Wingdings" pitchFamily="2" charset="2"/>
              <a:buChar char="ü"/>
            </a:pPr>
            <a:r>
              <a:rPr lang="en-GB" altLang="fr-FR" sz="1400" b="0" dirty="0">
                <a:ea typeface="Times New Roman" pitchFamily="18" charset="0"/>
                <a:cs typeface="Arial" charset="0"/>
              </a:rPr>
              <a:t>  Move the measuring panel </a:t>
            </a:r>
            <a:r>
              <a:rPr lang="en-GB" altLang="fr-FR" sz="1400" b="0" dirty="0">
                <a:solidFill>
                  <a:srgbClr val="AF007C"/>
                </a:solidFill>
                <a:ea typeface="Times New Roman" pitchFamily="18" charset="0"/>
                <a:cs typeface="Arial" charset="0"/>
              </a:rPr>
              <a:t>as far away</a:t>
            </a:r>
            <a:r>
              <a:rPr lang="en-GB" altLang="fr-FR" sz="1400" b="0" dirty="0">
                <a:ea typeface="Times New Roman" pitchFamily="18" charset="0"/>
                <a:cs typeface="Arial" charset="0"/>
              </a:rPr>
              <a:t> from the stack as possible, being sure not to make the optic fibres too stretched. </a:t>
            </a:r>
          </a:p>
        </p:txBody>
      </p:sp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6265863" y="3146425"/>
            <a:ext cx="938212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30000"/>
              </a:spcBef>
              <a:buBlip>
                <a:blip r:embed="rId5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 err="1">
                <a:solidFill>
                  <a:srgbClr val="080808"/>
                </a:solidFill>
              </a:rPr>
              <a:t>sensor</a:t>
            </a:r>
            <a:endParaRPr lang="fr-FR" altLang="fr-FR" sz="1400" dirty="0">
              <a:solidFill>
                <a:srgbClr val="080808"/>
              </a:solidFill>
            </a:endParaRPr>
          </a:p>
        </p:txBody>
      </p:sp>
      <p:sp>
        <p:nvSpPr>
          <p:cNvPr id="14" name="ZoneTexte 16"/>
          <p:cNvSpPr txBox="1">
            <a:spLocks noChangeArrowheads="1"/>
          </p:cNvSpPr>
          <p:nvPr/>
        </p:nvSpPr>
        <p:spPr bwMode="auto">
          <a:xfrm>
            <a:off x="6178550" y="2155825"/>
            <a:ext cx="102552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30000"/>
              </a:spcBef>
              <a:buBlip>
                <a:blip r:embed="rId5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 err="1" smtClean="0">
                <a:solidFill>
                  <a:srgbClr val="080808"/>
                </a:solidFill>
              </a:rPr>
              <a:t>duct</a:t>
            </a:r>
            <a:endParaRPr lang="fr-FR" altLang="fr-FR" sz="1400" dirty="0">
              <a:solidFill>
                <a:srgbClr val="080808"/>
              </a:solidFill>
            </a:endParaRPr>
          </a:p>
        </p:txBody>
      </p:sp>
      <p:sp>
        <p:nvSpPr>
          <p:cNvPr id="15" name="ZoneTexte 14"/>
          <p:cNvSpPr txBox="1">
            <a:spLocks noChangeArrowheads="1"/>
          </p:cNvSpPr>
          <p:nvPr/>
        </p:nvSpPr>
        <p:spPr bwMode="auto">
          <a:xfrm rot="16200000">
            <a:off x="6681744" y="4683256"/>
            <a:ext cx="146843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30000"/>
              </a:spcBef>
              <a:buBlip>
                <a:blip r:embed="rId5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400" dirty="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8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fr-FR" dirty="0" err="1"/>
              <a:t>Pillard</a:t>
            </a:r>
            <a:r>
              <a:rPr lang="en-GB" altLang="fr-FR" dirty="0"/>
              <a:t> </a:t>
            </a:r>
            <a:r>
              <a:rPr lang="en-GB" altLang="fr-FR" dirty="0" err="1"/>
              <a:t>Opastop</a:t>
            </a:r>
            <a:r>
              <a:rPr lang="en-GB" altLang="fr-FR" dirty="0">
                <a:cs typeface="Times New Roman"/>
              </a:rPr>
              <a:t>® GP4000H</a:t>
            </a:r>
            <a:endParaRPr lang="en-GB" alt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EC1C2141-F185-4D7B-B9CE-1016C1C1FAE9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type="tbl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81" y="5451160"/>
            <a:ext cx="910752" cy="85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712825" y="5734867"/>
            <a:ext cx="633429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AF007C"/>
              </a:buClr>
            </a:pPr>
            <a:r>
              <a:rPr lang="fr-FR" sz="1700" b="1" dirty="0" err="1" smtClean="0">
                <a:solidFill>
                  <a:srgbClr val="AF007C"/>
                </a:solidFill>
                <a:latin typeface="+mn-lt"/>
                <a:cs typeface="+mn-cs"/>
              </a:rPr>
              <a:t>Optic</a:t>
            </a:r>
            <a:r>
              <a:rPr lang="fr-FR" sz="1700" b="1" dirty="0" smtClean="0">
                <a:solidFill>
                  <a:srgbClr val="AF007C"/>
                </a:solidFill>
                <a:latin typeface="+mn-lt"/>
                <a:cs typeface="+mn-cs"/>
              </a:rPr>
              <a:t> </a:t>
            </a:r>
            <a:r>
              <a:rPr lang="fr-FR" sz="1700" b="1" dirty="0" err="1" smtClean="0">
                <a:solidFill>
                  <a:srgbClr val="AF007C"/>
                </a:solidFill>
                <a:latin typeface="+mn-lt"/>
                <a:cs typeface="+mn-cs"/>
              </a:rPr>
              <a:t>fiber</a:t>
            </a:r>
            <a:r>
              <a:rPr lang="fr-FR" sz="1700" b="1" dirty="0" smtClean="0">
                <a:solidFill>
                  <a:srgbClr val="AF007C"/>
                </a:solidFill>
                <a:latin typeface="+mn-lt"/>
                <a:cs typeface="+mn-cs"/>
              </a:rPr>
              <a:t> must </a:t>
            </a:r>
            <a:r>
              <a:rPr lang="fr-FR" sz="1700" b="1" dirty="0" err="1" smtClean="0">
                <a:solidFill>
                  <a:srgbClr val="AF007C"/>
                </a:solidFill>
                <a:latin typeface="+mn-lt"/>
                <a:cs typeface="+mn-cs"/>
              </a:rPr>
              <a:t>imperatively</a:t>
            </a:r>
            <a:r>
              <a:rPr lang="fr-FR" sz="1700" b="1" dirty="0" smtClean="0">
                <a:solidFill>
                  <a:srgbClr val="AF007C"/>
                </a:solidFill>
                <a:latin typeface="+mn-lt"/>
                <a:cs typeface="+mn-cs"/>
              </a:rPr>
              <a:t> </a:t>
            </a:r>
            <a:r>
              <a:rPr lang="fr-FR" sz="1700" b="1" dirty="0" err="1" smtClean="0">
                <a:solidFill>
                  <a:srgbClr val="AF007C"/>
                </a:solidFill>
                <a:latin typeface="+mn-lt"/>
                <a:cs typeface="+mn-cs"/>
              </a:rPr>
              <a:t>be</a:t>
            </a:r>
            <a:r>
              <a:rPr lang="fr-FR" sz="1700" b="1" dirty="0" smtClean="0">
                <a:solidFill>
                  <a:srgbClr val="AF007C"/>
                </a:solidFill>
                <a:latin typeface="+mn-lt"/>
                <a:cs typeface="+mn-cs"/>
              </a:rPr>
              <a:t> </a:t>
            </a:r>
            <a:r>
              <a:rPr lang="fr-FR" sz="1700" b="1" dirty="0" err="1" smtClean="0">
                <a:solidFill>
                  <a:srgbClr val="AF007C"/>
                </a:solidFill>
                <a:latin typeface="+mn-lt"/>
                <a:cs typeface="+mn-cs"/>
              </a:rPr>
              <a:t>insered</a:t>
            </a:r>
            <a:r>
              <a:rPr lang="fr-FR" sz="1700" b="1" dirty="0" smtClean="0">
                <a:solidFill>
                  <a:srgbClr val="AF007C"/>
                </a:solidFill>
                <a:latin typeface="+mn-lt"/>
                <a:cs typeface="+mn-cs"/>
              </a:rPr>
              <a:t> </a:t>
            </a:r>
            <a:r>
              <a:rPr lang="fr-FR" sz="1700" b="1" dirty="0" err="1" smtClean="0">
                <a:solidFill>
                  <a:srgbClr val="AF007C"/>
                </a:solidFill>
                <a:latin typeface="+mn-lt"/>
                <a:cs typeface="+mn-cs"/>
              </a:rPr>
              <a:t>until</a:t>
            </a:r>
            <a:r>
              <a:rPr lang="fr-FR" sz="1700" b="1" dirty="0" smtClean="0">
                <a:solidFill>
                  <a:srgbClr val="AF007C"/>
                </a:solidFill>
                <a:latin typeface="+mn-lt"/>
                <a:cs typeface="+mn-cs"/>
              </a:rPr>
              <a:t> the « clic »</a:t>
            </a:r>
          </a:p>
        </p:txBody>
      </p:sp>
      <p:pic>
        <p:nvPicPr>
          <p:cNvPr id="10" name="Picture 17" descr="doc gp2001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421" y="1318515"/>
            <a:ext cx="5446254" cy="402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Espace réservé du contenu 6"/>
          <p:cNvSpPr>
            <a:spLocks noGrp="1"/>
          </p:cNvSpPr>
          <p:nvPr>
            <p:ph sz="quarter" idx="18"/>
          </p:nvPr>
        </p:nvSpPr>
        <p:spPr>
          <a:xfrm>
            <a:off x="281277" y="945428"/>
            <a:ext cx="7158614" cy="374650"/>
          </a:xfrm>
        </p:spPr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sensor</a:t>
            </a:r>
            <a:endParaRPr lang="fr-FR" dirty="0"/>
          </a:p>
        </p:txBody>
      </p:sp>
      <p:pic>
        <p:nvPicPr>
          <p:cNvPr id="13" name="Picture 2" descr="C:\Users\divadi\Desktop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698" y="186070"/>
            <a:ext cx="97155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"/>
          <p:cNvSpPr txBox="1">
            <a:spLocks noChangeArrowheads="1"/>
          </p:cNvSpPr>
          <p:nvPr/>
        </p:nvSpPr>
        <p:spPr bwMode="auto">
          <a:xfrm>
            <a:off x="1687513" y="1189852"/>
            <a:ext cx="2552700" cy="7386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30000"/>
              </a:spcBef>
              <a:buBlip>
                <a:blip r:embed="rId5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/>
              <a:t>Dimensions of the support of the </a:t>
            </a:r>
            <a:r>
              <a:rPr lang="fr-FR" altLang="fr-FR" sz="1400" dirty="0" err="1"/>
              <a:t>sensor</a:t>
            </a:r>
            <a:endParaRPr lang="fr-FR" altLang="fr-FR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400" dirty="0"/>
          </a:p>
        </p:txBody>
      </p:sp>
      <p:sp>
        <p:nvSpPr>
          <p:cNvPr id="16" name="ZoneTexte 8"/>
          <p:cNvSpPr txBox="1">
            <a:spLocks noChangeArrowheads="1"/>
          </p:cNvSpPr>
          <p:nvPr/>
        </p:nvSpPr>
        <p:spPr bwMode="auto">
          <a:xfrm>
            <a:off x="5194448" y="1192804"/>
            <a:ext cx="3448050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30000"/>
              </a:spcBef>
              <a:buBlip>
                <a:blip r:embed="rId5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 err="1"/>
              <a:t>Sensor</a:t>
            </a:r>
            <a:r>
              <a:rPr lang="fr-FR" altLang="fr-FR" sz="1400" dirty="0"/>
              <a:t> </a:t>
            </a:r>
            <a:r>
              <a:rPr lang="fr-FR" altLang="fr-FR" sz="1400" dirty="0" err="1"/>
              <a:t>fixed</a:t>
            </a:r>
            <a:r>
              <a:rPr lang="fr-FR" altLang="fr-FR" sz="1400" dirty="0"/>
              <a:t> on </a:t>
            </a:r>
            <a:r>
              <a:rPr lang="fr-FR" altLang="fr-FR" sz="1400" dirty="0" err="1"/>
              <a:t>its</a:t>
            </a:r>
            <a:r>
              <a:rPr lang="fr-FR" altLang="fr-FR" sz="1400" dirty="0"/>
              <a:t> support</a:t>
            </a:r>
          </a:p>
        </p:txBody>
      </p:sp>
      <p:sp>
        <p:nvSpPr>
          <p:cNvPr id="17" name="ZoneTexte 9"/>
          <p:cNvSpPr txBox="1">
            <a:spLocks noChangeArrowheads="1"/>
          </p:cNvSpPr>
          <p:nvPr/>
        </p:nvSpPr>
        <p:spPr bwMode="auto">
          <a:xfrm>
            <a:off x="2455198" y="4404167"/>
            <a:ext cx="198035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30000"/>
              </a:spcBef>
              <a:buBlip>
                <a:blip r:embed="rId5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 err="1"/>
              <a:t>Sensor</a:t>
            </a:r>
            <a:r>
              <a:rPr lang="fr-FR" altLang="fr-FR" sz="1400" dirty="0"/>
              <a:t> </a:t>
            </a:r>
            <a:r>
              <a:rPr lang="fr-FR" altLang="fr-FR" sz="1400" dirty="0" smtClean="0"/>
              <a:t>support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 err="1" smtClean="0"/>
              <a:t>Welded</a:t>
            </a:r>
            <a:r>
              <a:rPr lang="fr-FR" altLang="fr-FR" sz="1400" dirty="0" smtClean="0"/>
              <a:t> on the </a:t>
            </a:r>
            <a:r>
              <a:rPr lang="fr-FR" altLang="fr-FR" sz="1400" dirty="0" err="1" smtClean="0"/>
              <a:t>duct</a:t>
            </a:r>
            <a:endParaRPr lang="fr-FR" altLang="fr-FR" sz="1400" dirty="0"/>
          </a:p>
        </p:txBody>
      </p:sp>
      <p:sp>
        <p:nvSpPr>
          <p:cNvPr id="19" name="ZoneTexte 1"/>
          <p:cNvSpPr txBox="1">
            <a:spLocks noChangeArrowheads="1"/>
          </p:cNvSpPr>
          <p:nvPr/>
        </p:nvSpPr>
        <p:spPr bwMode="auto">
          <a:xfrm>
            <a:off x="2647487" y="5159760"/>
            <a:ext cx="1701229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30000"/>
              </a:spcBef>
              <a:buBlip>
                <a:blip r:embed="rId5"/>
              </a:buBlip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chemeClr val="accent2"/>
              </a:buClr>
              <a:buSzPct val="150000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2"/>
              </a:buClr>
              <a:buFont typeface="Arial" charset="0"/>
              <a:buChar char="–"/>
              <a:defRPr sz="12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buChar char="–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buChar char="»"/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err="1" smtClean="0"/>
              <a:t>Duct</a:t>
            </a:r>
            <a:endParaRPr lang="fr-FR" altLang="fr-FR" sz="1800" dirty="0"/>
          </a:p>
        </p:txBody>
      </p:sp>
      <p:sp>
        <p:nvSpPr>
          <p:cNvPr id="20" name="Espace réservé du texte 5"/>
          <p:cNvSpPr txBox="1">
            <a:spLocks/>
          </p:cNvSpPr>
          <p:nvPr/>
        </p:nvSpPr>
        <p:spPr bwMode="auto">
          <a:xfrm>
            <a:off x="442913" y="213979"/>
            <a:ext cx="7142400" cy="572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1800" b="1" kern="1200">
                <a:solidFill>
                  <a:srgbClr val="AF007C"/>
                </a:solidFill>
                <a:latin typeface="+mn-lt"/>
                <a:ea typeface="+mn-ea"/>
                <a:cs typeface="+mn-cs"/>
              </a:defRPr>
            </a:lvl1pPr>
            <a:lvl2pPr marL="0" indent="0" algn="l" rtl="0" fontAlgn="base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2pPr>
            <a:lvl3pPr marL="254000" indent="-127000"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3pPr>
            <a:lvl4pPr marL="368300" indent="-114300"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4pPr>
            <a:lvl5pPr marL="457200" indent="-88900"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Installation and maintenance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1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 descr="Afficher l'image d'origine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 t="14152" r="12851" b="2896"/>
          <a:stretch/>
        </p:blipFill>
        <p:spPr bwMode="auto">
          <a:xfrm>
            <a:off x="904974" y="1400692"/>
            <a:ext cx="1414020" cy="146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fr-FR" dirty="0" err="1"/>
              <a:t>Pillard</a:t>
            </a:r>
            <a:r>
              <a:rPr lang="en-GB" altLang="fr-FR" dirty="0"/>
              <a:t> </a:t>
            </a:r>
            <a:r>
              <a:rPr lang="en-GB" altLang="fr-FR" dirty="0" err="1"/>
              <a:t>Opastop</a:t>
            </a:r>
            <a:r>
              <a:rPr lang="en-GB" altLang="fr-FR" dirty="0">
                <a:cs typeface="Times New Roman"/>
              </a:rPr>
              <a:t>® GP4000H</a:t>
            </a:r>
            <a:endParaRPr lang="en-GB" alt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EC1C2141-F185-4D7B-B9CE-1016C1C1FAE9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Installation and maintenance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fr-FR" dirty="0" smtClean="0"/>
              <a:t>Maintenance of the analyser</a:t>
            </a:r>
            <a:endParaRPr lang="fr-FR" dirty="0"/>
          </a:p>
        </p:txBody>
      </p:sp>
      <p:sp>
        <p:nvSpPr>
          <p:cNvPr id="11" name="Espace réservé du contenu 1"/>
          <p:cNvSpPr txBox="1">
            <a:spLocks/>
          </p:cNvSpPr>
          <p:nvPr/>
        </p:nvSpPr>
        <p:spPr>
          <a:xfrm>
            <a:off x="434749" y="2923154"/>
            <a:ext cx="8290520" cy="3405480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defRPr sz="16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1pPr>
            <a:lvl2pPr marL="127000" indent="-127000"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2pPr>
            <a:lvl3pPr marL="254000" indent="-127000"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3pPr>
            <a:lvl4pPr marL="368300" indent="-114300"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4pPr>
            <a:lvl5pPr marL="457200" indent="-88900"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AF007C"/>
              </a:buClr>
              <a:buFont typeface="Wingdings" panose="05000000000000000000" pitchFamily="2" charset="2"/>
              <a:buChar char="v"/>
            </a:pPr>
            <a:r>
              <a:rPr lang="fr-FR" b="1" dirty="0" err="1" smtClean="0"/>
              <a:t>Periodic</a:t>
            </a:r>
            <a:r>
              <a:rPr lang="fr-FR" b="1" dirty="0" smtClean="0"/>
              <a:t> </a:t>
            </a:r>
            <a:r>
              <a:rPr lang="fr-FR" b="1" dirty="0" err="1" smtClean="0"/>
              <a:t>checks</a:t>
            </a:r>
            <a:r>
              <a:rPr lang="fr-FR" b="1" dirty="0" smtClean="0"/>
              <a:t>: </a:t>
            </a:r>
          </a:p>
          <a:p>
            <a:pPr marL="451000" lvl="2" indent="-285750">
              <a:lnSpc>
                <a:spcPct val="100000"/>
              </a:lnSpc>
              <a:spcBef>
                <a:spcPts val="600"/>
              </a:spcBef>
              <a:buClr>
                <a:srgbClr val="AF007C"/>
              </a:buClr>
              <a:buFont typeface="Arial" panose="020B0604020202020204" pitchFamily="34" charset="0"/>
              <a:buChar char="•"/>
            </a:pPr>
            <a:r>
              <a:rPr lang="fr-FR" dirty="0" smtClean="0"/>
              <a:t>General </a:t>
            </a:r>
            <a:r>
              <a:rPr lang="fr-FR" dirty="0" err="1" smtClean="0"/>
              <a:t>appearance</a:t>
            </a:r>
            <a:r>
              <a:rPr lang="fr-FR" dirty="0" smtClean="0"/>
              <a:t> of the unit.</a:t>
            </a:r>
          </a:p>
          <a:p>
            <a:pPr marL="451000" lvl="2" indent="-285750">
              <a:lnSpc>
                <a:spcPct val="100000"/>
              </a:lnSpc>
              <a:spcBef>
                <a:spcPts val="600"/>
              </a:spcBef>
              <a:buClr>
                <a:srgbClr val="AF007C"/>
              </a:buClr>
              <a:buFont typeface="Arial" panose="020B0604020202020204" pitchFamily="34" charset="0"/>
              <a:buChar char="•"/>
            </a:pPr>
            <a:r>
              <a:rPr lang="fr-FR" dirty="0" err="1" smtClean="0"/>
              <a:t>Cleanliness</a:t>
            </a:r>
            <a:r>
              <a:rPr lang="fr-FR" dirty="0" smtClean="0"/>
              <a:t> of the </a:t>
            </a:r>
            <a:r>
              <a:rPr lang="fr-FR" dirty="0" err="1" smtClean="0"/>
              <a:t>electronic</a:t>
            </a:r>
            <a:r>
              <a:rPr lang="fr-FR" dirty="0" smtClean="0"/>
              <a:t> </a:t>
            </a:r>
            <a:r>
              <a:rPr lang="fr-FR" dirty="0" err="1" smtClean="0"/>
              <a:t>card</a:t>
            </a:r>
            <a:r>
              <a:rPr lang="fr-FR" dirty="0" smtClean="0"/>
              <a:t> (de-</a:t>
            </a:r>
            <a:r>
              <a:rPr lang="fr-FR" dirty="0" err="1" smtClean="0"/>
              <a:t>dusting</a:t>
            </a:r>
            <a:r>
              <a:rPr lang="fr-FR" dirty="0" smtClean="0"/>
              <a:t> </a:t>
            </a:r>
            <a:r>
              <a:rPr lang="fr-FR" dirty="0" err="1" smtClean="0"/>
              <a:t>when</a:t>
            </a:r>
            <a:r>
              <a:rPr lang="fr-FR" dirty="0" smtClean="0"/>
              <a:t> de-</a:t>
            </a:r>
            <a:r>
              <a:rPr lang="fr-FR" dirty="0" err="1" smtClean="0"/>
              <a:t>energised</a:t>
            </a:r>
            <a:r>
              <a:rPr lang="fr-FR" dirty="0" smtClean="0"/>
              <a:t>)</a:t>
            </a:r>
          </a:p>
          <a:p>
            <a:pPr marL="451000" lvl="2" indent="-285750">
              <a:lnSpc>
                <a:spcPct val="100000"/>
              </a:lnSpc>
              <a:spcBef>
                <a:spcPts val="600"/>
              </a:spcBef>
              <a:buClr>
                <a:srgbClr val="AF007C"/>
              </a:buClr>
              <a:buFont typeface="Arial" panose="020B0604020202020204" pitchFamily="34" charset="0"/>
              <a:buChar char="•"/>
            </a:pPr>
            <a:r>
              <a:rPr lang="fr-FR" dirty="0" err="1"/>
              <a:t>Cleanliness</a:t>
            </a:r>
            <a:r>
              <a:rPr lang="fr-FR" dirty="0"/>
              <a:t> of the </a:t>
            </a:r>
            <a:r>
              <a:rPr lang="fr-FR" dirty="0" err="1" smtClean="0"/>
              <a:t>optical</a:t>
            </a:r>
            <a:r>
              <a:rPr lang="fr-FR" dirty="0" smtClean="0"/>
              <a:t> </a:t>
            </a:r>
            <a:r>
              <a:rPr lang="fr-FR" dirty="0" err="1" smtClean="0"/>
              <a:t>fibers</a:t>
            </a:r>
            <a:r>
              <a:rPr lang="fr-FR" dirty="0" smtClean="0"/>
              <a:t> ( </a:t>
            </a:r>
            <a:r>
              <a:rPr lang="fr-FR" dirty="0" err="1" smtClean="0"/>
              <a:t>cleaning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soft </a:t>
            </a:r>
            <a:r>
              <a:rPr lang="fr-FR" dirty="0" err="1" smtClean="0"/>
              <a:t>cloth</a:t>
            </a:r>
            <a:r>
              <a:rPr lang="fr-FR" dirty="0" smtClean="0"/>
              <a:t> </a:t>
            </a:r>
            <a:r>
              <a:rPr lang="fr-FR" dirty="0" err="1" smtClean="0"/>
              <a:t>without</a:t>
            </a:r>
            <a:r>
              <a:rPr lang="fr-FR" dirty="0" smtClean="0"/>
              <a:t> </a:t>
            </a:r>
            <a:r>
              <a:rPr lang="fr-FR" dirty="0" err="1" smtClean="0"/>
              <a:t>shut</a:t>
            </a:r>
            <a:r>
              <a:rPr lang="fr-FR" dirty="0" smtClean="0"/>
              <a:t> down)</a:t>
            </a:r>
            <a:endParaRPr lang="fr-FR" dirty="0"/>
          </a:p>
          <a:p>
            <a:pPr marL="451000" lvl="2" indent="-285750">
              <a:lnSpc>
                <a:spcPct val="100000"/>
              </a:lnSpc>
              <a:spcBef>
                <a:spcPts val="600"/>
              </a:spcBef>
              <a:buClr>
                <a:srgbClr val="AF007C"/>
              </a:buClr>
              <a:buFont typeface="Arial" panose="020B0604020202020204" pitchFamily="34" charset="0"/>
              <a:buChar char="•"/>
            </a:pPr>
            <a:r>
              <a:rPr lang="fr-FR" dirty="0" smtClean="0"/>
              <a:t> (nettoyage à l’aide d’un tissu doux sans arrêt du coffret). </a:t>
            </a:r>
          </a:p>
          <a:p>
            <a:pPr marL="451000" lvl="2" indent="-285750">
              <a:lnSpc>
                <a:spcPct val="100000"/>
              </a:lnSpc>
              <a:spcBef>
                <a:spcPts val="600"/>
              </a:spcBef>
              <a:buClr>
                <a:srgbClr val="AF007C"/>
              </a:buClr>
              <a:buFont typeface="Arial" panose="020B0604020202020204" pitchFamily="34" charset="0"/>
              <a:buChar char="•"/>
            </a:pPr>
            <a:r>
              <a:rPr lang="fr-FR" dirty="0" err="1" smtClean="0"/>
              <a:t>Status</a:t>
            </a:r>
            <a:r>
              <a:rPr lang="fr-FR" dirty="0" smtClean="0"/>
              <a:t> of the panel </a:t>
            </a:r>
            <a:r>
              <a:rPr lang="fr-FR" dirty="0" err="1" smtClean="0"/>
              <a:t>door</a:t>
            </a:r>
            <a:r>
              <a:rPr lang="fr-FR" dirty="0" smtClean="0"/>
              <a:t> </a:t>
            </a:r>
            <a:r>
              <a:rPr lang="fr-FR" dirty="0" err="1" smtClean="0"/>
              <a:t>seal</a:t>
            </a:r>
            <a:endParaRPr lang="fr-FR" dirty="0" smtClean="0"/>
          </a:p>
          <a:p>
            <a:pPr marL="451000" lvl="2" indent="-285750">
              <a:lnSpc>
                <a:spcPct val="100000"/>
              </a:lnSpc>
              <a:spcBef>
                <a:spcPts val="600"/>
              </a:spcBef>
              <a:buClr>
                <a:srgbClr val="AF007C"/>
              </a:buClr>
              <a:buFont typeface="Arial" panose="020B0604020202020204" pitchFamily="34" charset="0"/>
              <a:buChar char="•"/>
            </a:pPr>
            <a:endParaRPr lang="fr-FR" dirty="0"/>
          </a:p>
          <a:p>
            <a:pPr marL="324000" lvl="1" indent="-285750">
              <a:lnSpc>
                <a:spcPct val="100000"/>
              </a:lnSpc>
              <a:spcBef>
                <a:spcPts val="600"/>
              </a:spcBef>
              <a:buClr>
                <a:srgbClr val="AF007C"/>
              </a:buClr>
              <a:buFont typeface="Wingdings" panose="05000000000000000000" pitchFamily="2" charset="2"/>
              <a:buChar char="v"/>
            </a:pPr>
            <a:r>
              <a:rPr lang="fr-FR" b="1" dirty="0" err="1" smtClean="0"/>
              <a:t>Span</a:t>
            </a:r>
            <a:r>
              <a:rPr lang="fr-FR" b="1" dirty="0" smtClean="0"/>
              <a:t> check: </a:t>
            </a:r>
            <a:endParaRPr lang="fr-FR" b="1" dirty="0"/>
          </a:p>
          <a:p>
            <a:pPr marL="451000" lvl="2" indent="-285750">
              <a:lnSpc>
                <a:spcPct val="100000"/>
              </a:lnSpc>
              <a:spcBef>
                <a:spcPts val="600"/>
              </a:spcBef>
              <a:buClr>
                <a:srgbClr val="AF007C"/>
              </a:buClr>
              <a:buFont typeface="Arial" panose="020B0604020202020204" pitchFamily="34" charset="0"/>
              <a:buChar char="•"/>
            </a:pPr>
            <a:r>
              <a:rPr lang="fr-FR" dirty="0" smtClean="0"/>
              <a:t>Inspection once a </a:t>
            </a:r>
            <a:r>
              <a:rPr lang="fr-FR" dirty="0" err="1" smtClean="0"/>
              <a:t>year</a:t>
            </a:r>
            <a:r>
              <a:rPr lang="fr-FR" dirty="0" smtClean="0"/>
              <a:t> </a:t>
            </a:r>
            <a:r>
              <a:rPr lang="fr-FR" dirty="0" err="1" smtClean="0"/>
              <a:t>using</a:t>
            </a:r>
            <a:r>
              <a:rPr lang="fr-FR" dirty="0" smtClean="0"/>
              <a:t> the calibration control unit </a:t>
            </a:r>
          </a:p>
          <a:p>
            <a:pPr marL="451000" lvl="2" indent="-285750">
              <a:lnSpc>
                <a:spcPct val="100000"/>
              </a:lnSpc>
              <a:spcBef>
                <a:spcPts val="600"/>
              </a:spcBef>
              <a:buClr>
                <a:srgbClr val="AF007C"/>
              </a:buClr>
              <a:buFont typeface="Arial" panose="020B0604020202020204" pitchFamily="34" charset="0"/>
              <a:buChar char="•"/>
            </a:pPr>
            <a:r>
              <a:rPr lang="fr-FR" dirty="0" smtClean="0"/>
              <a:t>One calibration unit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enough</a:t>
            </a:r>
            <a:r>
              <a:rPr lang="fr-FR" dirty="0" smtClean="0"/>
              <a:t> for one plant (for </a:t>
            </a:r>
            <a:r>
              <a:rPr lang="fr-FR" dirty="0" err="1" smtClean="0"/>
              <a:t>several</a:t>
            </a:r>
            <a:r>
              <a:rPr lang="fr-FR" dirty="0" smtClean="0"/>
              <a:t> </a:t>
            </a:r>
            <a:r>
              <a:rPr lang="fr-FR" dirty="0" err="1" smtClean="0"/>
              <a:t>analyzers</a:t>
            </a:r>
            <a:r>
              <a:rPr lang="fr-FR" dirty="0" smtClean="0"/>
              <a:t>)</a:t>
            </a:r>
          </a:p>
          <a:p>
            <a:pPr marL="165250" lvl="2" indent="0">
              <a:lnSpc>
                <a:spcPct val="100000"/>
              </a:lnSpc>
              <a:spcBef>
                <a:spcPts val="600"/>
              </a:spcBef>
              <a:buClr>
                <a:srgbClr val="AF007C"/>
              </a:buClr>
              <a:buNone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2127244" y="1717549"/>
            <a:ext cx="63342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AF007C"/>
              </a:buClr>
            </a:pPr>
            <a:r>
              <a:rPr lang="fr-FR" sz="2000" b="1" dirty="0" err="1" smtClean="0">
                <a:latin typeface="+mn-lt"/>
                <a:cs typeface="+mn-cs"/>
              </a:rPr>
              <a:t>Very</a:t>
            </a:r>
            <a:r>
              <a:rPr lang="fr-FR" sz="2000" b="1" dirty="0" smtClean="0">
                <a:latin typeface="+mn-lt"/>
                <a:cs typeface="+mn-cs"/>
              </a:rPr>
              <a:t> </a:t>
            </a:r>
            <a:r>
              <a:rPr lang="fr-FR" sz="2000" b="1" dirty="0" err="1" smtClean="0">
                <a:latin typeface="+mn-lt"/>
                <a:cs typeface="+mn-cs"/>
              </a:rPr>
              <a:t>low</a:t>
            </a:r>
            <a:r>
              <a:rPr lang="fr-FR" sz="2000" b="1" dirty="0" smtClean="0">
                <a:latin typeface="+mn-lt"/>
                <a:cs typeface="+mn-cs"/>
              </a:rPr>
              <a:t> maintenance</a:t>
            </a:r>
            <a:endParaRPr lang="fr-FR" b="1" dirty="0" smtClean="0">
              <a:latin typeface="+mn-lt"/>
              <a:cs typeface="+mn-cs"/>
            </a:endParaRPr>
          </a:p>
        </p:txBody>
      </p:sp>
      <p:pic>
        <p:nvPicPr>
          <p:cNvPr id="9" name="Picture 2" descr="C:\Users\divadi\Desktop\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698" y="186070"/>
            <a:ext cx="97155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70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fr-FR" dirty="0" err="1"/>
              <a:t>Pillard</a:t>
            </a:r>
            <a:r>
              <a:rPr lang="en-GB" altLang="fr-FR" dirty="0"/>
              <a:t> </a:t>
            </a:r>
            <a:r>
              <a:rPr lang="en-GB" altLang="fr-FR" dirty="0" err="1"/>
              <a:t>Opastop</a:t>
            </a:r>
            <a:r>
              <a:rPr lang="en-GB" altLang="fr-FR" dirty="0">
                <a:cs typeface="Times New Roman"/>
              </a:rPr>
              <a:t>® GP4000H</a:t>
            </a:r>
            <a:endParaRPr lang="en-GB" alt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EC1C2141-F185-4D7B-B9CE-1016C1C1FAE9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Installation and maintenance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fr-FR" dirty="0" err="1" smtClean="0"/>
              <a:t>Manufacturing</a:t>
            </a:r>
            <a:endParaRPr lang="fr-FR" dirty="0"/>
          </a:p>
        </p:txBody>
      </p:sp>
      <p:sp>
        <p:nvSpPr>
          <p:cNvPr id="7" name="Espace réservé du contenu 1"/>
          <p:cNvSpPr txBox="1">
            <a:spLocks/>
          </p:cNvSpPr>
          <p:nvPr/>
        </p:nvSpPr>
        <p:spPr>
          <a:xfrm>
            <a:off x="423174" y="1399602"/>
            <a:ext cx="8290520" cy="3405480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defRPr sz="16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1pPr>
            <a:lvl2pPr marL="127000" indent="-127000"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2pPr>
            <a:lvl3pPr marL="254000" indent="-127000"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3pPr>
            <a:lvl4pPr marL="368300" indent="-114300"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4pPr>
            <a:lvl5pPr marL="457200" indent="-88900"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AF007C"/>
              </a:buClr>
              <a:buFont typeface="Arial" panose="020B0604020202020204" pitchFamily="34" charset="0"/>
              <a:buChar char="•"/>
            </a:pPr>
            <a:r>
              <a:rPr lang="fr-FR" dirty="0" err="1" smtClean="0"/>
              <a:t>Assembling</a:t>
            </a:r>
            <a:r>
              <a:rPr lang="fr-FR" dirty="0" smtClean="0"/>
              <a:t> and </a:t>
            </a:r>
            <a:r>
              <a:rPr lang="fr-FR" dirty="0" err="1" smtClean="0"/>
              <a:t>testing</a:t>
            </a:r>
            <a:r>
              <a:rPr lang="fr-FR" dirty="0" smtClean="0"/>
              <a:t> in the Fives Pillard workshop </a:t>
            </a:r>
          </a:p>
          <a:p>
            <a:pPr marL="285750" indent="-285750">
              <a:buClr>
                <a:srgbClr val="AF007C"/>
              </a:buClr>
              <a:buFont typeface="Arial" panose="020B0604020202020204" pitchFamily="34" charset="0"/>
              <a:buChar char="•"/>
            </a:pPr>
            <a:r>
              <a:rPr lang="fr-FR" dirty="0" err="1" smtClean="0"/>
              <a:t>Bench</a:t>
            </a:r>
            <a:r>
              <a:rPr lang="fr-FR" dirty="0" smtClean="0"/>
              <a:t> test </a:t>
            </a:r>
            <a:r>
              <a:rPr lang="fr-FR" dirty="0" err="1" smtClean="0"/>
              <a:t>specially</a:t>
            </a:r>
            <a:r>
              <a:rPr lang="fr-FR" dirty="0" smtClean="0"/>
              <a:t> </a:t>
            </a:r>
            <a:r>
              <a:rPr lang="fr-FR" dirty="0" err="1" smtClean="0"/>
              <a:t>designed</a:t>
            </a:r>
            <a:r>
              <a:rPr lang="fr-FR" dirty="0" smtClean="0"/>
              <a:t> to test and </a:t>
            </a:r>
            <a:r>
              <a:rPr lang="fr-FR" dirty="0" err="1" smtClean="0"/>
              <a:t>run</a:t>
            </a:r>
            <a:r>
              <a:rPr lang="fr-FR" dirty="0" smtClean="0"/>
              <a:t> all </a:t>
            </a:r>
            <a:r>
              <a:rPr lang="fr-FR" dirty="0" err="1" smtClean="0"/>
              <a:t>units</a:t>
            </a:r>
            <a:r>
              <a:rPr lang="fr-FR" dirty="0" smtClean="0"/>
              <a:t> over a </a:t>
            </a:r>
            <a:r>
              <a:rPr lang="fr-FR" dirty="0" err="1" smtClean="0"/>
              <a:t>period</a:t>
            </a:r>
            <a:r>
              <a:rPr lang="fr-FR" dirty="0" smtClean="0"/>
              <a:t> of 15 </a:t>
            </a:r>
            <a:r>
              <a:rPr lang="fr-FR" dirty="0" err="1" smtClean="0"/>
              <a:t>years</a:t>
            </a:r>
            <a:endParaRPr lang="fr-FR" dirty="0"/>
          </a:p>
          <a:p>
            <a:pPr marL="165250" lvl="2" indent="0">
              <a:lnSpc>
                <a:spcPct val="100000"/>
              </a:lnSpc>
              <a:spcBef>
                <a:spcPts val="600"/>
              </a:spcBef>
              <a:buClr>
                <a:srgbClr val="AF007C"/>
              </a:buClr>
              <a:buNone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2253893" y="3169441"/>
            <a:ext cx="63342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AF007C"/>
              </a:buClr>
            </a:pPr>
            <a:r>
              <a:rPr lang="fr-FR" sz="2400" dirty="0" smtClean="0"/>
              <a:t>  </a:t>
            </a:r>
            <a:r>
              <a:rPr lang="fr-FR" sz="2400" dirty="0" err="1" smtClean="0"/>
              <a:t>Reliable</a:t>
            </a:r>
            <a:r>
              <a:rPr lang="fr-FR" sz="2400" dirty="0" smtClean="0"/>
              <a:t> </a:t>
            </a:r>
            <a:r>
              <a:rPr lang="fr-FR" sz="2400" dirty="0" err="1" smtClean="0"/>
              <a:t>product</a:t>
            </a:r>
            <a:r>
              <a:rPr lang="fr-FR" sz="2400" dirty="0" smtClean="0"/>
              <a:t> </a:t>
            </a:r>
            <a:r>
              <a:rPr lang="fr-FR" sz="2400" dirty="0"/>
              <a:t>on </a:t>
            </a:r>
            <a:r>
              <a:rPr lang="fr-FR" sz="2400" dirty="0" err="1"/>
              <a:t>start</a:t>
            </a:r>
            <a:r>
              <a:rPr lang="fr-FR" sz="2400" dirty="0"/>
              <a:t> up</a:t>
            </a:r>
          </a:p>
        </p:txBody>
      </p:sp>
      <p:pic>
        <p:nvPicPr>
          <p:cNvPr id="9" name="Picture 2" descr="C:\Users\divadi\Desktop\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698" y="186070"/>
            <a:ext cx="97155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6" descr="Afficher l'image d'origine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514" y="2994114"/>
            <a:ext cx="634527" cy="81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71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fr-FR" dirty="0" err="1"/>
              <a:t>Pillard</a:t>
            </a:r>
            <a:r>
              <a:rPr lang="en-GB" altLang="fr-FR" dirty="0"/>
              <a:t> </a:t>
            </a:r>
            <a:r>
              <a:rPr lang="en-GB" altLang="fr-FR" dirty="0" err="1"/>
              <a:t>Opastop</a:t>
            </a:r>
            <a:r>
              <a:rPr lang="en-GB" altLang="fr-FR" dirty="0">
                <a:cs typeface="Times New Roman"/>
              </a:rPr>
              <a:t>® GP4000H</a:t>
            </a:r>
            <a:endParaRPr lang="en-GB" alt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EC1C2141-F185-4D7B-B9CE-1016C1C1FAE9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Installation and maintenance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fr-FR" dirty="0" err="1" smtClean="0"/>
              <a:t>Spare</a:t>
            </a:r>
            <a:r>
              <a:rPr lang="fr-FR" dirty="0" smtClean="0"/>
              <a:t> parts</a:t>
            </a:r>
            <a:endParaRPr lang="fr-FR" dirty="0"/>
          </a:p>
        </p:txBody>
      </p:sp>
      <p:sp>
        <p:nvSpPr>
          <p:cNvPr id="7" name="Espace réservé du contenu 1"/>
          <p:cNvSpPr txBox="1">
            <a:spLocks/>
          </p:cNvSpPr>
          <p:nvPr/>
        </p:nvSpPr>
        <p:spPr>
          <a:xfrm>
            <a:off x="423174" y="1399602"/>
            <a:ext cx="8290520" cy="3405480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defRPr sz="16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1pPr>
            <a:lvl2pPr marL="127000" indent="-127000"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2pPr>
            <a:lvl3pPr marL="254000" indent="-127000"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3pPr>
            <a:lvl4pPr marL="368300" indent="-114300"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4pPr>
            <a:lvl5pPr marL="457200" indent="-88900"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buClr>
                <a:srgbClr val="AF007C"/>
              </a:buClr>
              <a:buNone/>
            </a:pPr>
            <a:endParaRPr lang="fr-FR" dirty="0" smtClean="0"/>
          </a:p>
          <a:p>
            <a:pPr marL="165250" lvl="2" indent="0">
              <a:lnSpc>
                <a:spcPct val="100000"/>
              </a:lnSpc>
              <a:spcBef>
                <a:spcPts val="600"/>
              </a:spcBef>
              <a:buClr>
                <a:srgbClr val="AF007C"/>
              </a:buClr>
              <a:buNone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017761"/>
              </p:ext>
            </p:extLst>
          </p:nvPr>
        </p:nvGraphicFramePr>
        <p:xfrm>
          <a:off x="423174" y="1478404"/>
          <a:ext cx="8063602" cy="361305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841262"/>
                <a:gridCol w="1593564"/>
                <a:gridCol w="1628776"/>
              </a:tblGrid>
              <a:tr h="374443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Désignation</a:t>
                      </a:r>
                      <a:endParaRPr lang="fr-FR" sz="14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Reference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Lifetime</a:t>
                      </a:r>
                      <a:r>
                        <a:rPr lang="fr-FR" sz="1400" baseline="0" dirty="0" smtClean="0"/>
                        <a:t> 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4443"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Led</a:t>
                      </a:r>
                      <a:r>
                        <a:rPr lang="fr-FR" sz="1200" dirty="0" smtClean="0"/>
                        <a:t> </a:t>
                      </a:r>
                      <a:r>
                        <a:rPr lang="fr-FR" sz="1200" dirty="0" err="1" smtClean="0"/>
                        <a:t>emission</a:t>
                      </a:r>
                      <a:r>
                        <a:rPr lang="fr-FR" sz="1200" dirty="0" smtClean="0"/>
                        <a:t> unit</a:t>
                      </a:r>
                      <a:endParaRPr lang="fr-FR" sz="12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P-275389</a:t>
                      </a:r>
                      <a:endParaRPr lang="fr-FR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30000 h</a:t>
                      </a:r>
                      <a:endParaRPr lang="fr-FR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7510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Set of</a:t>
                      </a:r>
                      <a:r>
                        <a:rPr lang="fr-FR" sz="1200" baseline="0" dirty="0" smtClean="0"/>
                        <a:t> fuses</a:t>
                      </a:r>
                      <a:endParaRPr lang="fr-FR" sz="12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fr-FR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 fuses 5x20 3.15AT, 10 fuses 5x20 1AT, 10 fuses MSF250 0.125A)</a:t>
                      </a:r>
                      <a:endParaRPr kumimoji="0" lang="en-GB" alt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FU-4000</a:t>
                      </a:r>
                      <a:endParaRPr lang="fr-FR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(2)</a:t>
                      </a:r>
                      <a:endParaRPr lang="fr-FR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4443"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Emitting</a:t>
                      </a:r>
                      <a:r>
                        <a:rPr lang="fr-FR" sz="1200" dirty="0" smtClean="0"/>
                        <a:t> </a:t>
                      </a:r>
                      <a:r>
                        <a:rPr lang="fr-FR" sz="1200" dirty="0" err="1" smtClean="0"/>
                        <a:t>optic</a:t>
                      </a:r>
                      <a:r>
                        <a:rPr lang="fr-FR" sz="1200" dirty="0" smtClean="0"/>
                        <a:t> </a:t>
                      </a:r>
                      <a:r>
                        <a:rPr lang="fr-FR" sz="1200" dirty="0" err="1" smtClean="0"/>
                        <a:t>fiber</a:t>
                      </a:r>
                      <a:r>
                        <a:rPr lang="fr-FR" sz="1200" baseline="0" dirty="0" smtClean="0"/>
                        <a:t> </a:t>
                      </a:r>
                      <a:r>
                        <a:rPr lang="fr-FR" sz="1200" baseline="0" dirty="0" err="1" smtClean="0"/>
                        <a:t>lenght</a:t>
                      </a:r>
                      <a:r>
                        <a:rPr lang="fr-FR" sz="1200" baseline="0" dirty="0" smtClean="0"/>
                        <a:t>  2,2 m</a:t>
                      </a:r>
                      <a:endParaRPr lang="fr-FR" sz="12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Z-279194</a:t>
                      </a:r>
                      <a:endParaRPr lang="fr-FR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(3)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4443"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Receiving</a:t>
                      </a:r>
                      <a:r>
                        <a:rPr lang="fr-FR" sz="1200" dirty="0" smtClean="0"/>
                        <a:t> </a:t>
                      </a:r>
                      <a:r>
                        <a:rPr lang="fr-FR" sz="1200" dirty="0" err="1" smtClean="0"/>
                        <a:t>optic</a:t>
                      </a:r>
                      <a:r>
                        <a:rPr lang="fr-FR" sz="1200" dirty="0" smtClean="0"/>
                        <a:t> </a:t>
                      </a:r>
                      <a:r>
                        <a:rPr lang="fr-FR" sz="1200" dirty="0" err="1" smtClean="0"/>
                        <a:t>fiber</a:t>
                      </a:r>
                      <a:r>
                        <a:rPr lang="fr-FR" sz="1200" baseline="0" dirty="0" smtClean="0"/>
                        <a:t> </a:t>
                      </a:r>
                      <a:r>
                        <a:rPr lang="fr-FR" sz="1200" baseline="0" dirty="0" err="1" smtClean="0"/>
                        <a:t>lenght</a:t>
                      </a:r>
                      <a:r>
                        <a:rPr lang="fr-FR" sz="1200" baseline="0" dirty="0" smtClean="0"/>
                        <a:t>  2,2 m</a:t>
                      </a:r>
                      <a:endParaRPr lang="fr-FR" sz="12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Z-233621</a:t>
                      </a:r>
                      <a:endParaRPr lang="fr-FR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(3)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4443"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Emitter</a:t>
                      </a:r>
                      <a:r>
                        <a:rPr lang="fr-FR" sz="1200" dirty="0" smtClean="0"/>
                        <a:t>/ </a:t>
                      </a:r>
                      <a:r>
                        <a:rPr lang="fr-FR" sz="1200" dirty="0" err="1" smtClean="0"/>
                        <a:t>Receiver</a:t>
                      </a:r>
                      <a:r>
                        <a:rPr lang="fr-FR" sz="1200" dirty="0" smtClean="0"/>
                        <a:t> unit</a:t>
                      </a:r>
                      <a:endParaRPr lang="fr-FR" sz="12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P-275393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(4)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4443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Main circuit</a:t>
                      </a:r>
                      <a:endParaRPr lang="fr-FR" sz="12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CP-4000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(4)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4443"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Sensor</a:t>
                      </a:r>
                      <a:endParaRPr lang="fr-FR" sz="12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P-233411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(3)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4443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Air </a:t>
                      </a:r>
                      <a:r>
                        <a:rPr lang="fr-FR" sz="1200" dirty="0" err="1" smtClean="0"/>
                        <a:t>heater</a:t>
                      </a:r>
                      <a:endParaRPr lang="fr-FR" sz="12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P-253634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(3)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344150" y="5539990"/>
            <a:ext cx="635015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 smtClean="0">
                <a:solidFill>
                  <a:srgbClr val="888B8D"/>
                </a:solidFill>
              </a:rPr>
              <a:t>2</a:t>
            </a:r>
            <a:r>
              <a:rPr lang="fr-FR" sz="1050" i="1" dirty="0" smtClean="0">
                <a:solidFill>
                  <a:srgbClr val="888B8D"/>
                </a:solidFill>
              </a:rPr>
              <a:t>: To have in stock</a:t>
            </a:r>
          </a:p>
          <a:p>
            <a:r>
              <a:rPr lang="fr-FR" sz="1000" i="1" dirty="0">
                <a:solidFill>
                  <a:srgbClr val="888B8D"/>
                </a:solidFill>
              </a:rPr>
              <a:t>3</a:t>
            </a:r>
            <a:r>
              <a:rPr lang="fr-FR" sz="1050" i="1" dirty="0" smtClean="0">
                <a:solidFill>
                  <a:srgbClr val="888B8D"/>
                </a:solidFill>
              </a:rPr>
              <a:t>: </a:t>
            </a:r>
            <a:r>
              <a:rPr lang="fr-FR" sz="1050" i="1" dirty="0" err="1" smtClean="0">
                <a:solidFill>
                  <a:srgbClr val="888B8D"/>
                </a:solidFill>
              </a:rPr>
              <a:t>Using</a:t>
            </a:r>
            <a:r>
              <a:rPr lang="fr-FR" sz="1050" i="1" dirty="0" smtClean="0">
                <a:solidFill>
                  <a:srgbClr val="888B8D"/>
                </a:solidFill>
              </a:rPr>
              <a:t> parts in case of </a:t>
            </a:r>
            <a:r>
              <a:rPr lang="fr-FR" sz="1050" i="1" dirty="0" err="1" smtClean="0">
                <a:solidFill>
                  <a:srgbClr val="888B8D"/>
                </a:solidFill>
              </a:rPr>
              <a:t>using</a:t>
            </a:r>
            <a:r>
              <a:rPr lang="fr-FR" sz="1050" i="1" dirty="0" smtClean="0">
                <a:solidFill>
                  <a:srgbClr val="888B8D"/>
                </a:solidFill>
              </a:rPr>
              <a:t> in </a:t>
            </a:r>
            <a:r>
              <a:rPr lang="fr-FR" sz="1050" i="1" dirty="0" err="1" smtClean="0">
                <a:solidFill>
                  <a:srgbClr val="888B8D"/>
                </a:solidFill>
              </a:rPr>
              <a:t>difficult</a:t>
            </a:r>
            <a:r>
              <a:rPr lang="fr-FR" sz="1050" i="1" dirty="0" smtClean="0">
                <a:solidFill>
                  <a:srgbClr val="888B8D"/>
                </a:solidFill>
              </a:rPr>
              <a:t> </a:t>
            </a:r>
            <a:r>
              <a:rPr lang="fr-FR" sz="1050" i="1" dirty="0" err="1" smtClean="0">
                <a:solidFill>
                  <a:srgbClr val="888B8D"/>
                </a:solidFill>
              </a:rPr>
              <a:t>environment</a:t>
            </a:r>
            <a:r>
              <a:rPr lang="fr-FR" sz="1050" i="1" dirty="0" smtClean="0">
                <a:solidFill>
                  <a:srgbClr val="888B8D"/>
                </a:solidFill>
              </a:rPr>
              <a:t> </a:t>
            </a:r>
          </a:p>
          <a:p>
            <a:r>
              <a:rPr lang="fr-FR" sz="1000" i="1" dirty="0" smtClean="0">
                <a:solidFill>
                  <a:srgbClr val="888B8D"/>
                </a:solidFill>
              </a:rPr>
              <a:t>4</a:t>
            </a:r>
            <a:r>
              <a:rPr lang="fr-FR" sz="1050" i="1" dirty="0" smtClean="0">
                <a:solidFill>
                  <a:srgbClr val="888B8D"/>
                </a:solidFill>
              </a:rPr>
              <a:t>: Parts to have in stock in case 4 </a:t>
            </a:r>
            <a:r>
              <a:rPr lang="fr-FR" sz="1050" i="1" dirty="0" err="1" smtClean="0">
                <a:solidFill>
                  <a:srgbClr val="888B8D"/>
                </a:solidFill>
              </a:rPr>
              <a:t>weeks</a:t>
            </a:r>
            <a:r>
              <a:rPr lang="fr-FR" sz="1050" i="1" dirty="0" smtClean="0">
                <a:solidFill>
                  <a:srgbClr val="888B8D"/>
                </a:solidFill>
              </a:rPr>
              <a:t> </a:t>
            </a:r>
            <a:r>
              <a:rPr lang="fr-FR" sz="1050" i="1" dirty="0" err="1" smtClean="0">
                <a:solidFill>
                  <a:srgbClr val="888B8D"/>
                </a:solidFill>
              </a:rPr>
              <a:t>delivery</a:t>
            </a:r>
            <a:r>
              <a:rPr lang="fr-FR" sz="1050" i="1" dirty="0" smtClean="0">
                <a:solidFill>
                  <a:srgbClr val="888B8D"/>
                </a:solidFill>
              </a:rPr>
              <a:t> time </a:t>
            </a:r>
            <a:r>
              <a:rPr lang="fr-FR" sz="1050" i="1" dirty="0" err="1" smtClean="0">
                <a:solidFill>
                  <a:srgbClr val="888B8D"/>
                </a:solidFill>
              </a:rPr>
              <a:t>is</a:t>
            </a:r>
            <a:r>
              <a:rPr lang="fr-FR" sz="1050" i="1" dirty="0" smtClean="0">
                <a:solidFill>
                  <a:srgbClr val="888B8D"/>
                </a:solidFill>
              </a:rPr>
              <a:t> not possible. </a:t>
            </a:r>
            <a:endParaRPr lang="fr-FR" sz="1050" i="1" dirty="0">
              <a:solidFill>
                <a:srgbClr val="888B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12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fr-FR" dirty="0" err="1"/>
              <a:t>Pillard</a:t>
            </a:r>
            <a:r>
              <a:rPr lang="en-GB" altLang="fr-FR" dirty="0"/>
              <a:t> </a:t>
            </a:r>
            <a:r>
              <a:rPr lang="en-GB" altLang="fr-FR" dirty="0" err="1"/>
              <a:t>Opastop</a:t>
            </a:r>
            <a:r>
              <a:rPr lang="en-GB" altLang="fr-FR" dirty="0">
                <a:cs typeface="Times New Roman"/>
              </a:rPr>
              <a:t>® GP4000H</a:t>
            </a:r>
            <a:endParaRPr lang="en-GB" alt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EC1C2141-F185-4D7B-B9CE-1016C1C1FAE9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Installation </a:t>
            </a:r>
            <a:r>
              <a:rPr lang="fr-FR" dirty="0" smtClean="0"/>
              <a:t>and </a:t>
            </a:r>
            <a:r>
              <a:rPr lang="fr-FR" dirty="0"/>
              <a:t>maintenance</a:t>
            </a:r>
          </a:p>
        </p:txBody>
      </p:sp>
      <p:sp>
        <p:nvSpPr>
          <p:cNvPr id="7" name="Espace réservé du contenu 1"/>
          <p:cNvSpPr txBox="1">
            <a:spLocks/>
          </p:cNvSpPr>
          <p:nvPr/>
        </p:nvSpPr>
        <p:spPr>
          <a:xfrm>
            <a:off x="455314" y="1615083"/>
            <a:ext cx="8290520" cy="3405480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defRPr sz="16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1pPr>
            <a:lvl2pPr marL="127000" indent="-127000"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2pPr>
            <a:lvl3pPr marL="254000" indent="-127000"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3pPr>
            <a:lvl4pPr marL="368300" indent="-114300"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4pPr>
            <a:lvl5pPr marL="457200" indent="-88900"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000" lvl="1" indent="-285750">
              <a:lnSpc>
                <a:spcPct val="100000"/>
              </a:lnSpc>
              <a:spcBef>
                <a:spcPts val="600"/>
              </a:spcBef>
              <a:buClr>
                <a:srgbClr val="AF007C"/>
              </a:buClr>
              <a:buFont typeface="Wingdings" panose="05000000000000000000" pitchFamily="2" charset="2"/>
              <a:buChar char="v"/>
            </a:pPr>
            <a:r>
              <a:rPr lang="fr-FR" dirty="0" err="1" smtClean="0"/>
              <a:t>Length</a:t>
            </a:r>
            <a:r>
              <a:rPr lang="fr-FR" dirty="0" smtClean="0"/>
              <a:t> of </a:t>
            </a:r>
            <a:r>
              <a:rPr lang="fr-FR" dirty="0" err="1" smtClean="0"/>
              <a:t>optical</a:t>
            </a:r>
            <a:r>
              <a:rPr lang="fr-FR" dirty="0" smtClean="0"/>
              <a:t> </a:t>
            </a:r>
            <a:r>
              <a:rPr lang="fr-FR" dirty="0" err="1" smtClean="0"/>
              <a:t>fibers</a:t>
            </a:r>
            <a:r>
              <a:rPr lang="fr-FR" dirty="0" smtClean="0"/>
              <a:t> </a:t>
            </a:r>
          </a:p>
          <a:p>
            <a:pPr marL="165250" lvl="2" indent="0">
              <a:lnSpc>
                <a:spcPct val="100000"/>
              </a:lnSpc>
              <a:spcBef>
                <a:spcPts val="600"/>
              </a:spcBef>
              <a:buClr>
                <a:srgbClr val="AF007C"/>
              </a:buClr>
              <a:buNone/>
            </a:pPr>
            <a:endParaRPr lang="fr-FR" dirty="0"/>
          </a:p>
          <a:p>
            <a:pPr marL="165250" lvl="2" indent="0">
              <a:lnSpc>
                <a:spcPct val="100000"/>
              </a:lnSpc>
              <a:spcBef>
                <a:spcPts val="600"/>
              </a:spcBef>
              <a:buClr>
                <a:srgbClr val="AF007C"/>
              </a:buClr>
              <a:buNone/>
            </a:pPr>
            <a:endParaRPr lang="fr-FR" dirty="0" smtClean="0"/>
          </a:p>
          <a:p>
            <a:pPr marL="324000" lvl="1" indent="-285750">
              <a:lnSpc>
                <a:spcPct val="100000"/>
              </a:lnSpc>
              <a:spcBef>
                <a:spcPts val="600"/>
              </a:spcBef>
              <a:buClr>
                <a:srgbClr val="AF007C"/>
              </a:buClr>
              <a:buFont typeface="Wingdings" panose="05000000000000000000" pitchFamily="2" charset="2"/>
              <a:buChar char="v"/>
            </a:pPr>
            <a:r>
              <a:rPr lang="fr-FR" dirty="0" smtClean="0"/>
              <a:t>For high </a:t>
            </a:r>
            <a:r>
              <a:rPr lang="fr-FR" dirty="0" err="1" smtClean="0"/>
              <a:t>temperature</a:t>
            </a:r>
            <a:r>
              <a:rPr lang="fr-FR" dirty="0" smtClean="0"/>
              <a:t> application(&gt; 350°C):</a:t>
            </a:r>
          </a:p>
          <a:p>
            <a:pPr marL="451000" lvl="2" indent="-285750">
              <a:lnSpc>
                <a:spcPct val="100000"/>
              </a:lnSpc>
              <a:spcBef>
                <a:spcPts val="600"/>
              </a:spcBef>
              <a:buClr>
                <a:srgbClr val="AF007C"/>
              </a:buClr>
              <a:buFont typeface="Arial" panose="020B0604020202020204" pitchFamily="34" charset="0"/>
              <a:buChar char="•"/>
            </a:pPr>
            <a:r>
              <a:rPr lang="fr-FR" dirty="0" smtClean="0"/>
              <a:t>Embout de fibre haute température 450°C (Ex: fours de raffineries).</a:t>
            </a:r>
          </a:p>
          <a:p>
            <a:pPr marL="451000" lvl="2" indent="-285750">
              <a:lnSpc>
                <a:spcPct val="100000"/>
              </a:lnSpc>
              <a:spcBef>
                <a:spcPts val="600"/>
              </a:spcBef>
              <a:buClr>
                <a:srgbClr val="AF007C"/>
              </a:buClr>
              <a:buFont typeface="Arial" panose="020B0604020202020204" pitchFamily="34" charset="0"/>
              <a:buChar char="•"/>
            </a:pPr>
            <a:r>
              <a:rPr lang="fr-FR" dirty="0" smtClean="0"/>
              <a:t>Support de capteur haute température (&lt; 600°C) refroidi par air soufflé (Ex: Incinérateurs)..</a:t>
            </a:r>
          </a:p>
          <a:p>
            <a:pPr marL="324000" lvl="1" indent="-285750">
              <a:lnSpc>
                <a:spcPct val="100000"/>
              </a:lnSpc>
              <a:spcBef>
                <a:spcPts val="600"/>
              </a:spcBef>
              <a:buClr>
                <a:srgbClr val="AF007C"/>
              </a:buClr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324000" lvl="1" indent="-285750">
              <a:lnSpc>
                <a:spcPct val="100000"/>
              </a:lnSpc>
              <a:spcBef>
                <a:spcPts val="600"/>
              </a:spcBef>
              <a:buClr>
                <a:srgbClr val="AF007C"/>
              </a:buClr>
              <a:buFont typeface="Wingdings" panose="05000000000000000000" pitchFamily="2" charset="2"/>
              <a:buChar char="v"/>
            </a:pPr>
            <a:r>
              <a:rPr lang="fr-FR" dirty="0" smtClean="0"/>
              <a:t>Ex proof model</a:t>
            </a:r>
          </a:p>
          <a:p>
            <a:pPr marL="165250" lvl="2" indent="0">
              <a:lnSpc>
                <a:spcPct val="100000"/>
              </a:lnSpc>
              <a:spcBef>
                <a:spcPts val="600"/>
              </a:spcBef>
              <a:buClr>
                <a:srgbClr val="AF007C"/>
              </a:buClr>
              <a:buNone/>
            </a:pPr>
            <a:endParaRPr lang="fr-FR" dirty="0"/>
          </a:p>
          <a:p>
            <a:pPr marL="324000" lvl="1" indent="-285750">
              <a:lnSpc>
                <a:spcPct val="100000"/>
              </a:lnSpc>
              <a:spcBef>
                <a:spcPts val="600"/>
              </a:spcBef>
              <a:buClr>
                <a:srgbClr val="AF007C"/>
              </a:buClr>
              <a:buFont typeface="Wingdings" panose="05000000000000000000" pitchFamily="2" charset="2"/>
              <a:buChar char="v"/>
            </a:pPr>
            <a:r>
              <a:rPr lang="fr-FR" dirty="0" smtClean="0"/>
              <a:t>Assistance service for installation, </a:t>
            </a:r>
            <a:r>
              <a:rPr lang="fr-FR" dirty="0" err="1" smtClean="0"/>
              <a:t>commissioning</a:t>
            </a:r>
            <a:r>
              <a:rPr lang="fr-FR" dirty="0" smtClean="0"/>
              <a:t> assistance, </a:t>
            </a:r>
            <a:r>
              <a:rPr lang="fr-FR" dirty="0" err="1" smtClean="0"/>
              <a:t>annual</a:t>
            </a:r>
            <a:r>
              <a:rPr lang="fr-FR" dirty="0" smtClean="0"/>
              <a:t> </a:t>
            </a:r>
            <a:r>
              <a:rPr lang="fr-FR" dirty="0" err="1" smtClean="0"/>
              <a:t>contract</a:t>
            </a:r>
            <a:r>
              <a:rPr lang="fr-FR" dirty="0" smtClean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6"/>
          <a:stretch/>
        </p:blipFill>
        <p:spPr bwMode="auto">
          <a:xfrm>
            <a:off x="6518179" y="5529249"/>
            <a:ext cx="2252663" cy="77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contenu 5"/>
          <p:cNvSpPr>
            <a:spLocks noGrp="1"/>
          </p:cNvSpPr>
          <p:nvPr>
            <p:ph sz="quarter" idx="18"/>
          </p:nvPr>
        </p:nvSpPr>
        <p:spPr>
          <a:xfrm>
            <a:off x="281277" y="945428"/>
            <a:ext cx="7158614" cy="374650"/>
          </a:xfrm>
        </p:spPr>
        <p:txBody>
          <a:bodyPr/>
          <a:lstStyle/>
          <a:p>
            <a:r>
              <a:rPr lang="fr-FR" dirty="0" smtClean="0"/>
              <a:t>Design and services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458311" y="2018397"/>
            <a:ext cx="1277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rgbClr val="888B8D"/>
                </a:solidFill>
                <a:latin typeface="+mn-lt"/>
                <a:cs typeface="+mn-cs"/>
              </a:rPr>
              <a:t>1,20 m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086759" y="2016909"/>
            <a:ext cx="1306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fr-FR" sz="1400" dirty="0" smtClean="0">
                <a:solidFill>
                  <a:srgbClr val="888B8D"/>
                </a:solidFill>
                <a:latin typeface="+mn-lt"/>
                <a:cs typeface="+mn-cs"/>
              </a:rPr>
              <a:t>2,20 </a:t>
            </a:r>
            <a:r>
              <a:rPr lang="fr-FR" sz="1400" dirty="0">
                <a:solidFill>
                  <a:srgbClr val="888B8D"/>
                </a:solidFill>
                <a:latin typeface="+mn-lt"/>
                <a:cs typeface="+mn-cs"/>
              </a:rPr>
              <a:t>m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600574" y="2013642"/>
            <a:ext cx="3859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fr-FR" sz="1400" dirty="0" smtClean="0">
                <a:solidFill>
                  <a:srgbClr val="888B8D"/>
                </a:solidFill>
                <a:latin typeface="+mn-lt"/>
                <a:cs typeface="+mn-cs"/>
              </a:rPr>
              <a:t>On demande: max 7m </a:t>
            </a:r>
            <a:endParaRPr lang="fr-FR" sz="1400" dirty="0">
              <a:solidFill>
                <a:srgbClr val="888B8D"/>
              </a:solidFill>
              <a:latin typeface="+mn-lt"/>
              <a:cs typeface="+mn-cs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1"/>
          <a:stretch/>
        </p:blipFill>
        <p:spPr>
          <a:xfrm>
            <a:off x="588433" y="4763711"/>
            <a:ext cx="2740712" cy="1571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 descr="C:\Users\divadi\Desktop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698" y="186070"/>
            <a:ext cx="97155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99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fr-FR" dirty="0" err="1">
                <a:solidFill>
                  <a:srgbClr val="AF007C"/>
                </a:solidFill>
              </a:rPr>
              <a:t>Pillard</a:t>
            </a:r>
            <a:r>
              <a:rPr lang="en-GB" altLang="fr-FR" dirty="0">
                <a:solidFill>
                  <a:srgbClr val="AF007C"/>
                </a:solidFill>
              </a:rPr>
              <a:t> </a:t>
            </a:r>
            <a:r>
              <a:rPr lang="en-GB" altLang="fr-FR" dirty="0" err="1">
                <a:solidFill>
                  <a:srgbClr val="AF007C"/>
                </a:solidFill>
              </a:rPr>
              <a:t>Opastop</a:t>
            </a:r>
            <a:r>
              <a:rPr lang="en-GB" altLang="fr-FR" dirty="0">
                <a:solidFill>
                  <a:srgbClr val="AF007C"/>
                </a:solidFill>
                <a:cs typeface="Times New Roman"/>
              </a:rPr>
              <a:t>® GP4000H</a:t>
            </a:r>
            <a:endParaRPr lang="en-GB" altLang="fr-FR" dirty="0">
              <a:solidFill>
                <a:srgbClr val="AF007C"/>
              </a:solidFill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C8947D-64F6-465D-8C10-7A02383BDAF8}" type="slidenum">
              <a:rPr lang="en-GB" altLang="fr-FR">
                <a:solidFill>
                  <a:srgbClr val="888B8D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GB" altLang="fr-FR">
              <a:solidFill>
                <a:srgbClr val="888B8D"/>
              </a:solidFill>
            </a:endParaRPr>
          </a:p>
        </p:txBody>
      </p:sp>
      <p:sp>
        <p:nvSpPr>
          <p:cNvPr id="19460" name="Title 4"/>
          <p:cNvSpPr>
            <a:spLocks noGrp="1"/>
          </p:cNvSpPr>
          <p:nvPr>
            <p:ph type="ctrTitle"/>
          </p:nvPr>
        </p:nvSpPr>
        <p:spPr>
          <a:xfrm>
            <a:off x="530225" y="1417638"/>
            <a:ext cx="6300788" cy="620712"/>
          </a:xfrm>
        </p:spPr>
        <p:txBody>
          <a:bodyPr/>
          <a:lstStyle/>
          <a:p>
            <a:r>
              <a:rPr lang="en-GB" altLang="fr-FR" dirty="0" err="1" smtClean="0"/>
              <a:t>Régulation</a:t>
            </a:r>
            <a:r>
              <a:rPr lang="en-GB" altLang="fr-FR" dirty="0" smtClean="0"/>
              <a:t> and norms</a:t>
            </a:r>
          </a:p>
        </p:txBody>
      </p:sp>
      <p:pic>
        <p:nvPicPr>
          <p:cNvPr id="10242" name="Picture 2" descr="C:\Users\divadi\Desktop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293" y="3067492"/>
            <a:ext cx="2173694" cy="217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76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496" y="5437019"/>
            <a:ext cx="859773" cy="765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fr-FR" dirty="0" err="1"/>
              <a:t>Pillard</a:t>
            </a:r>
            <a:r>
              <a:rPr lang="en-GB" altLang="fr-FR" dirty="0"/>
              <a:t> </a:t>
            </a:r>
            <a:r>
              <a:rPr lang="en-GB" altLang="fr-FR" dirty="0" err="1"/>
              <a:t>Opastop</a:t>
            </a:r>
            <a:r>
              <a:rPr lang="en-GB" altLang="fr-FR" dirty="0">
                <a:cs typeface="Times New Roman"/>
              </a:rPr>
              <a:t>® GP4000H</a:t>
            </a:r>
            <a:endParaRPr lang="en-GB" alt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EC1C2141-F185-4D7B-B9CE-1016C1C1FAE9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err="1" smtClean="0"/>
              <a:t>Reglementations</a:t>
            </a:r>
            <a:r>
              <a:rPr lang="fr-FR" dirty="0" smtClean="0"/>
              <a:t> and </a:t>
            </a:r>
            <a:r>
              <a:rPr lang="fr-FR" dirty="0" err="1" smtClean="0"/>
              <a:t>norms</a:t>
            </a:r>
            <a:endParaRPr lang="fr-FR" dirty="0"/>
          </a:p>
        </p:txBody>
      </p:sp>
      <p:sp>
        <p:nvSpPr>
          <p:cNvPr id="7" name="Espace réservé du contenu 1"/>
          <p:cNvSpPr txBox="1">
            <a:spLocks/>
          </p:cNvSpPr>
          <p:nvPr/>
        </p:nvSpPr>
        <p:spPr>
          <a:xfrm>
            <a:off x="434749" y="1544730"/>
            <a:ext cx="8290520" cy="3405480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defRPr sz="16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1pPr>
            <a:lvl2pPr marL="127000" indent="-127000"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2pPr>
            <a:lvl3pPr marL="254000" indent="-127000"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3pPr>
            <a:lvl4pPr marL="368300" indent="-114300"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4pPr>
            <a:lvl5pPr marL="457200" indent="-88900"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8" name="Espace réservé du contenu 5"/>
          <p:cNvSpPr>
            <a:spLocks noGrp="1"/>
          </p:cNvSpPr>
          <p:nvPr>
            <p:ph sz="quarter" idx="18"/>
          </p:nvPr>
        </p:nvSpPr>
        <p:spPr>
          <a:xfrm>
            <a:off x="281277" y="945428"/>
            <a:ext cx="7158614" cy="374650"/>
          </a:xfrm>
        </p:spPr>
        <p:txBody>
          <a:bodyPr/>
          <a:lstStyle/>
          <a:p>
            <a:r>
              <a:rPr lang="fr-FR" dirty="0" err="1" smtClean="0"/>
              <a:t>Reglementary</a:t>
            </a:r>
            <a:r>
              <a:rPr lang="fr-FR" dirty="0" smtClean="0"/>
              <a:t> aspect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307975" y="1544730"/>
            <a:ext cx="535924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AF007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solidFill>
                <a:srgbClr val="AF007C"/>
              </a:solidFill>
              <a:latin typeface="+mn-lt"/>
              <a:cs typeface="+mn-cs"/>
            </a:endParaRPr>
          </a:p>
          <a:p>
            <a:pPr marL="171450" indent="-171450">
              <a:buClr>
                <a:srgbClr val="AF007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rgbClr val="AF007C"/>
                </a:solidFill>
                <a:latin typeface="+mn-lt"/>
                <a:cs typeface="+mn-cs"/>
              </a:rPr>
              <a:t>Certification QAL1 </a:t>
            </a:r>
            <a:r>
              <a:rPr lang="fr-FR" sz="1600" dirty="0" err="1" smtClean="0">
                <a:solidFill>
                  <a:srgbClr val="888B8D"/>
                </a:solidFill>
                <a:latin typeface="+mn-lt"/>
                <a:cs typeface="+mn-cs"/>
              </a:rPr>
              <a:t>with</a:t>
            </a:r>
            <a:r>
              <a:rPr lang="fr-FR" sz="1600" dirty="0" smtClean="0">
                <a:solidFill>
                  <a:srgbClr val="888B8D"/>
                </a:solidFill>
                <a:latin typeface="+mn-lt"/>
                <a:cs typeface="+mn-cs"/>
              </a:rPr>
              <a:t> Cologne TUV </a:t>
            </a:r>
            <a:r>
              <a:rPr lang="fr-FR" sz="1600" dirty="0" err="1" smtClean="0">
                <a:solidFill>
                  <a:srgbClr val="888B8D"/>
                </a:solidFill>
                <a:latin typeface="+mn-lt"/>
                <a:cs typeface="+mn-cs"/>
              </a:rPr>
              <a:t>according</a:t>
            </a:r>
            <a:r>
              <a:rPr lang="fr-FR" sz="1600" dirty="0" smtClean="0">
                <a:solidFill>
                  <a:srgbClr val="888B8D"/>
                </a:solidFill>
                <a:latin typeface="+mn-lt"/>
                <a:cs typeface="+mn-cs"/>
              </a:rPr>
              <a:t> to </a:t>
            </a:r>
            <a:r>
              <a:rPr lang="fr-FR" sz="1600" dirty="0" err="1" smtClean="0">
                <a:solidFill>
                  <a:srgbClr val="888B8D"/>
                </a:solidFill>
                <a:latin typeface="+mn-lt"/>
                <a:cs typeface="+mn-cs"/>
              </a:rPr>
              <a:t>norm</a:t>
            </a:r>
            <a:r>
              <a:rPr lang="fr-FR" sz="1600" dirty="0" smtClean="0">
                <a:solidFill>
                  <a:srgbClr val="888B8D"/>
                </a:solidFill>
                <a:latin typeface="+mn-lt"/>
                <a:cs typeface="+mn-cs"/>
              </a:rPr>
              <a:t> EN14181.</a:t>
            </a:r>
          </a:p>
          <a:p>
            <a:endParaRPr lang="en-GB" altLang="fr-FR" sz="1600" dirty="0" smtClean="0"/>
          </a:p>
          <a:p>
            <a:r>
              <a:rPr lang="en-GB" altLang="fr-FR" sz="1600" dirty="0" smtClean="0">
                <a:solidFill>
                  <a:schemeClr val="bg1">
                    <a:lumMod val="50000"/>
                  </a:schemeClr>
                </a:solidFill>
              </a:rPr>
              <a:t>Definition </a:t>
            </a: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</a:rPr>
              <a:t>of standard EN14181: The ability of a measuring device to fulfil its measuring function in the laboratory.</a:t>
            </a:r>
          </a:p>
          <a:p>
            <a:r>
              <a:rPr lang="en-GB" altLang="fr-FR" sz="16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</a:rPr>
              <a:t>The equipment performance is checked by a certified laboratory</a:t>
            </a:r>
            <a:r>
              <a:rPr lang="en-GB" altLang="fr-FR" sz="1600" dirty="0" smtClean="0">
                <a:solidFill>
                  <a:schemeClr val="bg1">
                    <a:lumMod val="50000"/>
                  </a:schemeClr>
                </a:solidFill>
              </a:rPr>
              <a:t>) </a:t>
            </a:r>
          </a:p>
          <a:p>
            <a:endParaRPr lang="en-GB" altLang="fr-FR" sz="1600" dirty="0">
              <a:sym typeface="Wingdings" pitchFamily="2" charset="2"/>
            </a:endParaRPr>
          </a:p>
          <a:p>
            <a:pPr>
              <a:buFontTx/>
              <a:buChar char="•"/>
            </a:pPr>
            <a:r>
              <a:rPr lang="en-GB" altLang="fr-FR" sz="1600" dirty="0">
                <a:solidFill>
                  <a:srgbClr val="AF007C"/>
                </a:solidFill>
                <a:latin typeface="+mn-lt"/>
                <a:cs typeface="+mn-cs"/>
                <a:sym typeface="Wingdings" pitchFamily="2" charset="2"/>
              </a:rPr>
              <a:t> </a:t>
            </a:r>
            <a:r>
              <a:rPr lang="en-GB" altLang="fr-FR" sz="1600" dirty="0" smtClean="0">
                <a:solidFill>
                  <a:srgbClr val="AF007C"/>
                </a:solidFill>
                <a:latin typeface="+mn-lt"/>
                <a:cs typeface="+mn-cs"/>
                <a:sym typeface="Wingdings" pitchFamily="2" charset="2"/>
              </a:rPr>
              <a:t> </a:t>
            </a:r>
            <a:r>
              <a:rPr lang="en-GB" altLang="fr-FR" sz="1600" dirty="0" smtClean="0">
                <a:solidFill>
                  <a:srgbClr val="AF007C"/>
                </a:solidFill>
                <a:sym typeface="Wingdings" pitchFamily="2" charset="2"/>
              </a:rPr>
              <a:t>Conformity </a:t>
            </a:r>
            <a:r>
              <a:rPr lang="en-GB" altLang="fr-FR" sz="1600" dirty="0">
                <a:solidFill>
                  <a:srgbClr val="AF007C"/>
                </a:solidFill>
                <a:sym typeface="Wingdings" pitchFamily="2" charset="2"/>
              </a:rPr>
              <a:t>to standard</a:t>
            </a:r>
            <a:r>
              <a:rPr lang="en-GB" altLang="fr-FR" sz="1600" dirty="0">
                <a:solidFill>
                  <a:srgbClr val="AF007C"/>
                </a:solidFill>
              </a:rPr>
              <a:t> AFNOR NF X 43-302  </a:t>
            </a:r>
            <a:endParaRPr lang="en-GB" altLang="fr-FR" sz="1600" dirty="0" smtClean="0">
              <a:solidFill>
                <a:srgbClr val="AF007C"/>
              </a:solidFill>
            </a:endParaRPr>
          </a:p>
          <a:p>
            <a:endParaRPr lang="en-GB" altLang="fr-FR" sz="1600" dirty="0"/>
          </a:p>
          <a:p>
            <a:r>
              <a:rPr lang="en-GB" altLang="fr-FR" sz="1600" dirty="0" smtClean="0">
                <a:solidFill>
                  <a:schemeClr val="bg1">
                    <a:lumMod val="50000"/>
                  </a:schemeClr>
                </a:solidFill>
              </a:rPr>
              <a:t>Relating </a:t>
            </a: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</a:rPr>
              <a:t>to the determination of the dust concentration by </a:t>
            </a:r>
            <a:r>
              <a:rPr lang="en-GB" altLang="fr-FR" sz="1600" dirty="0" err="1">
                <a:solidFill>
                  <a:schemeClr val="bg1">
                    <a:lumMod val="50000"/>
                  </a:schemeClr>
                </a:solidFill>
              </a:rPr>
              <a:t>opacimetry</a:t>
            </a: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</a:rPr>
              <a:t>,</a:t>
            </a:r>
            <a:br>
              <a:rPr lang="en-GB" altLang="fr-FR" sz="16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</a:rPr>
              <a:t>for the continuous measurement of flue gas opacity</a:t>
            </a:r>
          </a:p>
          <a:p>
            <a:endParaRPr lang="en-GB" altLang="fr-FR" sz="1600" dirty="0">
              <a:sym typeface="Wingdings" pitchFamily="2" charset="2"/>
            </a:endParaRPr>
          </a:p>
          <a:p>
            <a:pPr lvl="1">
              <a:buClr>
                <a:srgbClr val="AF007C"/>
              </a:buClr>
            </a:pPr>
            <a:endParaRPr lang="fr-FR" sz="1600" dirty="0">
              <a:solidFill>
                <a:srgbClr val="888B8D"/>
              </a:solidFill>
              <a:latin typeface="+mn-lt"/>
              <a:cs typeface="+mn-cs"/>
            </a:endParaRPr>
          </a:p>
          <a:p>
            <a:pPr lvl="1">
              <a:buClr>
                <a:srgbClr val="AF007C"/>
              </a:buClr>
            </a:pPr>
            <a:endParaRPr lang="fr-FR" sz="1600" dirty="0" smtClean="0">
              <a:solidFill>
                <a:srgbClr val="888B8D"/>
              </a:solidFill>
              <a:latin typeface="+mn-lt"/>
              <a:cs typeface="+mn-cs"/>
            </a:endParaRPr>
          </a:p>
          <a:p>
            <a:pPr lvl="1">
              <a:buClr>
                <a:srgbClr val="AF007C"/>
              </a:buClr>
            </a:pPr>
            <a:endParaRPr lang="fr-FR" sz="1600" dirty="0" smtClean="0">
              <a:solidFill>
                <a:srgbClr val="888B8D"/>
              </a:solidFill>
              <a:latin typeface="+mn-lt"/>
              <a:cs typeface="+mn-cs"/>
            </a:endParaRPr>
          </a:p>
          <a:p>
            <a:pPr lvl="1">
              <a:buClr>
                <a:srgbClr val="AF007C"/>
              </a:buClr>
            </a:pPr>
            <a:endParaRPr lang="fr-FR" sz="1600" dirty="0">
              <a:solidFill>
                <a:srgbClr val="AF007C"/>
              </a:solidFill>
              <a:latin typeface="+mn-lt"/>
              <a:cs typeface="+mn-cs"/>
            </a:endParaRPr>
          </a:p>
          <a:p>
            <a:pPr marL="171450" indent="-171450">
              <a:buClr>
                <a:srgbClr val="AF007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solidFill>
                <a:srgbClr val="888B8D"/>
              </a:solidFill>
              <a:latin typeface="+mn-lt"/>
              <a:cs typeface="+mn-cs"/>
            </a:endParaRPr>
          </a:p>
          <a:p>
            <a:pPr marL="171450" indent="-171450">
              <a:buClr>
                <a:srgbClr val="AF007C"/>
              </a:buClr>
              <a:buFont typeface="Arial" panose="020B0604020202020204" pitchFamily="34" charset="0"/>
              <a:buChar char="•"/>
            </a:pPr>
            <a:endParaRPr lang="fr-FR" sz="1600" dirty="0">
              <a:solidFill>
                <a:srgbClr val="888B8D"/>
              </a:solidFill>
              <a:latin typeface="+mn-lt"/>
              <a:cs typeface="+mn-cs"/>
            </a:endParaRPr>
          </a:p>
        </p:txBody>
      </p:sp>
      <p:pic>
        <p:nvPicPr>
          <p:cNvPr id="9" name="Picture 6" descr="C:\Users\divadi\Desktop\TUV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997" y="1108421"/>
            <a:ext cx="2931271" cy="409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4" descr="Résultat de recherche d'images pour &quot;normes AFNOR NF X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6" descr="Résultat de recherche d'images pour &quot;normes AFNOR NF X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AutoShape 8" descr="Résultat de recherche d'images pour &quot;normes AFNOR NF X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10" descr="Résultat de recherche d'images pour &quot;normes AFNOR NF X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663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fr-FR" dirty="0" err="1"/>
              <a:t>Pillard</a:t>
            </a:r>
            <a:r>
              <a:rPr lang="en-GB" altLang="fr-FR" dirty="0"/>
              <a:t> </a:t>
            </a:r>
            <a:r>
              <a:rPr lang="en-GB" altLang="fr-FR" dirty="0" err="1"/>
              <a:t>Opastop</a:t>
            </a:r>
            <a:r>
              <a:rPr lang="en-GB" altLang="fr-FR" dirty="0">
                <a:cs typeface="Times New Roman"/>
              </a:rPr>
              <a:t>® GP4000H</a:t>
            </a:r>
            <a:endParaRPr lang="en-GB" alt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EC1C2141-F185-4D7B-B9CE-1016C1C1FAE9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err="1" smtClean="0"/>
              <a:t>Advantages</a:t>
            </a:r>
            <a:r>
              <a:rPr lang="fr-FR" dirty="0" smtClean="0"/>
              <a:t> Pillard Opastop</a:t>
            </a:r>
            <a:r>
              <a:rPr lang="fr-FR" dirty="0" smtClean="0">
                <a:sym typeface="Symbol"/>
              </a:rPr>
              <a:t> GP4000H</a:t>
            </a:r>
            <a:endParaRPr lang="fr-FR" dirty="0"/>
          </a:p>
        </p:txBody>
      </p:sp>
      <p:sp>
        <p:nvSpPr>
          <p:cNvPr id="7" name="Espace réservé du contenu 1"/>
          <p:cNvSpPr txBox="1">
            <a:spLocks/>
          </p:cNvSpPr>
          <p:nvPr/>
        </p:nvSpPr>
        <p:spPr>
          <a:xfrm>
            <a:off x="434749" y="1544730"/>
            <a:ext cx="8290520" cy="3405480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defRPr sz="16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1pPr>
            <a:lvl2pPr marL="127000" indent="-127000"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2pPr>
            <a:lvl3pPr marL="254000" indent="-127000"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3pPr>
            <a:lvl4pPr marL="368300" indent="-114300"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4pPr>
            <a:lvl5pPr marL="457200" indent="-88900"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344959" y="1151324"/>
            <a:ext cx="84701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altLang="fr-FR" sz="1600" b="1" dirty="0">
                <a:solidFill>
                  <a:srgbClr val="AF007C"/>
                </a:solidFill>
              </a:rPr>
              <a:t>PROVEN SOLUTION </a:t>
            </a:r>
            <a:endParaRPr lang="en-GB" altLang="fr-FR" sz="1600" b="1" dirty="0" smtClean="0">
              <a:solidFill>
                <a:srgbClr val="080808"/>
              </a:solidFill>
            </a:endParaRPr>
          </a:p>
          <a:p>
            <a:r>
              <a:rPr lang="en-GB" altLang="fr-FR" sz="1400" dirty="0" smtClean="0">
                <a:solidFill>
                  <a:srgbClr val="080808"/>
                </a:solidFill>
              </a:rPr>
              <a:t>Strong </a:t>
            </a:r>
            <a:r>
              <a:rPr lang="en-GB" altLang="fr-FR" sz="1400" dirty="0">
                <a:solidFill>
                  <a:srgbClr val="080808"/>
                </a:solidFill>
              </a:rPr>
              <a:t>30 years of experience for measurement with </a:t>
            </a:r>
            <a:r>
              <a:rPr lang="en-GB" altLang="fr-FR" sz="1400" dirty="0" smtClean="0">
                <a:solidFill>
                  <a:srgbClr val="080808"/>
                </a:solidFill>
              </a:rPr>
              <a:t>back scattering </a:t>
            </a:r>
            <a:r>
              <a:rPr lang="en-GB" altLang="fr-FR" sz="1400" dirty="0">
                <a:solidFill>
                  <a:srgbClr val="080808"/>
                </a:solidFill>
              </a:rPr>
              <a:t>opacimeter: more than 1,000 installed worldwide</a:t>
            </a:r>
          </a:p>
          <a:p>
            <a:pPr marL="742950" lvl="1" indent="-285750">
              <a:buClr>
                <a:srgbClr val="AF007C"/>
              </a:buClr>
              <a:buFont typeface="Courier New" panose="02070309020205020404" pitchFamily="49" charset="0"/>
              <a:buChar char="o"/>
            </a:pPr>
            <a:endParaRPr lang="fr-FR" sz="1400" dirty="0">
              <a:solidFill>
                <a:srgbClr val="888B8D"/>
              </a:solidFill>
              <a:latin typeface="+mn-lt"/>
              <a:cs typeface="+mn-cs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altLang="fr-FR" sz="1600" b="1" dirty="0">
                <a:solidFill>
                  <a:srgbClr val="AF007C"/>
                </a:solidFill>
              </a:rPr>
              <a:t>RELIABLE </a:t>
            </a:r>
          </a:p>
          <a:p>
            <a:r>
              <a:rPr lang="en-GB" altLang="fr-FR" sz="1400" dirty="0" smtClean="0">
                <a:solidFill>
                  <a:srgbClr val="080808"/>
                </a:solidFill>
              </a:rPr>
              <a:t>Measurement </a:t>
            </a:r>
            <a:r>
              <a:rPr lang="en-GB" altLang="fr-FR" sz="1400" dirty="0">
                <a:solidFill>
                  <a:srgbClr val="080808"/>
                </a:solidFill>
              </a:rPr>
              <a:t>with QAL1 requirements by the </a:t>
            </a:r>
            <a:r>
              <a:rPr lang="en-GB" altLang="fr-FR" sz="1400" dirty="0" smtClean="0">
                <a:solidFill>
                  <a:srgbClr val="080808"/>
                </a:solidFill>
              </a:rPr>
              <a:t>TUV and 3 4-20mA outputs</a:t>
            </a:r>
          </a:p>
          <a:p>
            <a:r>
              <a:rPr lang="en-GB" altLang="fr-FR" sz="1400" dirty="0" smtClean="0">
                <a:solidFill>
                  <a:srgbClr val="080808"/>
                </a:solidFill>
              </a:rPr>
              <a:t>(including one dedicated to fouling function)</a:t>
            </a:r>
            <a:endParaRPr lang="en-GB" altLang="fr-FR" sz="1400" dirty="0">
              <a:solidFill>
                <a:srgbClr val="080808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altLang="fr-FR" sz="1400" dirty="0">
              <a:solidFill>
                <a:srgbClr val="080808"/>
              </a:solidFill>
            </a:endParaRPr>
          </a:p>
          <a:p>
            <a:pPr marL="285750" lvl="1" indent="-285750">
              <a:buClr>
                <a:srgbClr val="AF007C"/>
              </a:buClr>
              <a:buFont typeface="Courier New" panose="02070309020205020404" pitchFamily="49" charset="0"/>
              <a:buChar char="o"/>
            </a:pPr>
            <a:r>
              <a:rPr lang="en-GB" altLang="fr-FR" sz="1600" b="1" dirty="0">
                <a:solidFill>
                  <a:srgbClr val="AF007C"/>
                </a:solidFill>
              </a:rPr>
              <a:t>EASY INSTALLATION AND USE </a:t>
            </a:r>
          </a:p>
          <a:p>
            <a:pPr marL="0" lvl="1">
              <a:buClr>
                <a:srgbClr val="AF007C"/>
              </a:buClr>
            </a:pPr>
            <a:r>
              <a:rPr lang="en-GB" altLang="fr-FR" sz="1400" dirty="0">
                <a:solidFill>
                  <a:srgbClr val="080808"/>
                </a:solidFill>
              </a:rPr>
              <a:t>S</a:t>
            </a:r>
            <a:r>
              <a:rPr lang="en-GB" altLang="fr-FR" sz="1400" dirty="0" smtClean="0">
                <a:solidFill>
                  <a:srgbClr val="080808"/>
                </a:solidFill>
              </a:rPr>
              <a:t>ingle </a:t>
            </a:r>
            <a:r>
              <a:rPr lang="en-GB" altLang="fr-FR" sz="1400" dirty="0">
                <a:solidFill>
                  <a:srgbClr val="080808"/>
                </a:solidFill>
              </a:rPr>
              <a:t>sensor  drilled only by one side of the stack, only one hole, no </a:t>
            </a:r>
            <a:r>
              <a:rPr lang="en-GB" altLang="fr-FR" sz="1400" dirty="0" err="1" smtClean="0">
                <a:solidFill>
                  <a:srgbClr val="080808"/>
                </a:solidFill>
              </a:rPr>
              <a:t>aligmnent</a:t>
            </a:r>
            <a:r>
              <a:rPr lang="en-GB" altLang="fr-FR" sz="1400" dirty="0" smtClean="0">
                <a:solidFill>
                  <a:srgbClr val="080808"/>
                </a:solidFill>
              </a:rPr>
              <a:t> </a:t>
            </a:r>
            <a:r>
              <a:rPr lang="en-GB" altLang="fr-FR" sz="1400" dirty="0">
                <a:solidFill>
                  <a:srgbClr val="080808"/>
                </a:solidFill>
              </a:rPr>
              <a:t>required and </a:t>
            </a:r>
            <a:r>
              <a:rPr lang="en-GB" altLang="fr-FR" sz="1400" dirty="0" smtClean="0">
                <a:solidFill>
                  <a:srgbClr val="080808"/>
                </a:solidFill>
              </a:rPr>
              <a:t>insensitive </a:t>
            </a:r>
            <a:r>
              <a:rPr lang="en-GB" altLang="fr-FR" sz="1400" dirty="0">
                <a:solidFill>
                  <a:srgbClr val="080808"/>
                </a:solidFill>
              </a:rPr>
              <a:t>to vibrations</a:t>
            </a:r>
          </a:p>
          <a:p>
            <a:pPr marL="285750" lvl="1" indent="-285750">
              <a:buClr>
                <a:srgbClr val="AF007C"/>
              </a:buClr>
              <a:buFont typeface="Courier New" panose="02070309020205020404" pitchFamily="49" charset="0"/>
              <a:buChar char="o"/>
            </a:pPr>
            <a:endParaRPr lang="fr-FR" sz="1400" dirty="0">
              <a:solidFill>
                <a:srgbClr val="080808"/>
              </a:solidFill>
            </a:endParaRPr>
          </a:p>
          <a:p>
            <a:pPr marL="285750" lvl="1" indent="-285750">
              <a:buClr>
                <a:srgbClr val="AF007C"/>
              </a:buClr>
              <a:buFont typeface="Courier New" panose="02070309020205020404" pitchFamily="49" charset="0"/>
              <a:buChar char="o"/>
            </a:pPr>
            <a:r>
              <a:rPr lang="en-GB" altLang="fr-FR" sz="1600" b="1" dirty="0">
                <a:solidFill>
                  <a:srgbClr val="AF007C"/>
                </a:solidFill>
              </a:rPr>
              <a:t>DURABLE </a:t>
            </a:r>
          </a:p>
          <a:p>
            <a:r>
              <a:rPr lang="en-GB" altLang="fr-FR" sz="1400" dirty="0" smtClean="0">
                <a:solidFill>
                  <a:srgbClr val="080808"/>
                </a:solidFill>
              </a:rPr>
              <a:t>Electronics </a:t>
            </a:r>
            <a:r>
              <a:rPr lang="en-GB" altLang="fr-FR" sz="1400" dirty="0">
                <a:solidFill>
                  <a:srgbClr val="080808"/>
                </a:solidFill>
              </a:rPr>
              <a:t>positioned away from the flue gas duct so electronic is not subject to temperature or vibrations, very robust and durable and limit the risk of destruction of the electronic</a:t>
            </a:r>
          </a:p>
          <a:p>
            <a:pPr marL="742950" lvl="1" indent="-285750">
              <a:buClr>
                <a:srgbClr val="AF007C"/>
              </a:buClr>
              <a:buFont typeface="Courier New" panose="02070309020205020404" pitchFamily="49" charset="0"/>
              <a:buChar char="o"/>
            </a:pPr>
            <a:endParaRPr lang="fr-FR" sz="1400" dirty="0">
              <a:solidFill>
                <a:srgbClr val="080808"/>
              </a:solidFill>
            </a:endParaRPr>
          </a:p>
          <a:p>
            <a:pPr marL="285750" lvl="1" indent="-285750">
              <a:buClr>
                <a:srgbClr val="AF007C"/>
              </a:buClr>
              <a:buFont typeface="Courier New" panose="02070309020205020404" pitchFamily="49" charset="0"/>
              <a:buChar char="o"/>
            </a:pPr>
            <a:r>
              <a:rPr lang="en-GB" altLang="fr-FR" sz="1600" b="1" dirty="0">
                <a:solidFill>
                  <a:srgbClr val="AF007C"/>
                </a:solidFill>
              </a:rPr>
              <a:t>EASY TO MAINTAIN</a:t>
            </a:r>
          </a:p>
          <a:p>
            <a:r>
              <a:rPr lang="en-GB" altLang="fr-FR" sz="1400" dirty="0" smtClean="0">
                <a:solidFill>
                  <a:srgbClr val="080808"/>
                </a:solidFill>
              </a:rPr>
              <a:t>Thanks </a:t>
            </a:r>
            <a:r>
              <a:rPr lang="en-GB" altLang="fr-FR" sz="1400" dirty="0">
                <a:solidFill>
                  <a:srgbClr val="080808"/>
                </a:solidFill>
              </a:rPr>
              <a:t>to modular design consisting in 3 parts (optic fibre + sensor + cabinet), the operator can replace any defected part.</a:t>
            </a:r>
          </a:p>
          <a:p>
            <a:pPr lvl="1">
              <a:buClr>
                <a:srgbClr val="AF007C"/>
              </a:buClr>
            </a:pPr>
            <a:endParaRPr lang="fr-FR" sz="1600" dirty="0">
              <a:solidFill>
                <a:srgbClr val="888B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9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fr-FR" dirty="0" err="1">
                <a:solidFill>
                  <a:srgbClr val="AF007C"/>
                </a:solidFill>
              </a:rPr>
              <a:t>Pillard</a:t>
            </a:r>
            <a:r>
              <a:rPr lang="en-GB" altLang="fr-FR" dirty="0">
                <a:solidFill>
                  <a:srgbClr val="AF007C"/>
                </a:solidFill>
              </a:rPr>
              <a:t> </a:t>
            </a:r>
            <a:r>
              <a:rPr lang="en-GB" altLang="fr-FR" dirty="0" err="1">
                <a:solidFill>
                  <a:srgbClr val="AF007C"/>
                </a:solidFill>
              </a:rPr>
              <a:t>Opastop</a:t>
            </a:r>
            <a:r>
              <a:rPr lang="en-GB" altLang="fr-FR" dirty="0">
                <a:solidFill>
                  <a:srgbClr val="AF007C"/>
                </a:solidFill>
                <a:cs typeface="Times New Roman"/>
              </a:rPr>
              <a:t>® GP4000H</a:t>
            </a:r>
            <a:endParaRPr lang="en-GB" altLang="fr-FR" dirty="0">
              <a:solidFill>
                <a:srgbClr val="AF007C"/>
              </a:solidFill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C8947D-64F6-465D-8C10-7A02383BDAF8}" type="slidenum">
              <a:rPr lang="en-GB" altLang="fr-FR">
                <a:solidFill>
                  <a:srgbClr val="888B8D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GB" altLang="fr-FR">
              <a:solidFill>
                <a:srgbClr val="888B8D"/>
              </a:solidFill>
            </a:endParaRPr>
          </a:p>
        </p:txBody>
      </p:sp>
      <p:sp>
        <p:nvSpPr>
          <p:cNvPr id="19460" name="Title 4"/>
          <p:cNvSpPr>
            <a:spLocks noGrp="1"/>
          </p:cNvSpPr>
          <p:nvPr>
            <p:ph type="ctrTitle"/>
          </p:nvPr>
        </p:nvSpPr>
        <p:spPr>
          <a:xfrm>
            <a:off x="499744" y="1615758"/>
            <a:ext cx="8080375" cy="456882"/>
          </a:xfrm>
        </p:spPr>
        <p:txBody>
          <a:bodyPr/>
          <a:lstStyle/>
          <a:p>
            <a:r>
              <a:rPr lang="en-GB" altLang="fr-FR" sz="2400" dirty="0" smtClean="0"/>
              <a:t>Principle of measure</a:t>
            </a:r>
          </a:p>
        </p:txBody>
      </p:sp>
      <p:pic>
        <p:nvPicPr>
          <p:cNvPr id="11266" name="Picture 2" descr="C:\Users\divadi\Desktop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488" y="3034881"/>
            <a:ext cx="1483956" cy="148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76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fr-FR" dirty="0" err="1">
                <a:solidFill>
                  <a:srgbClr val="AF007C"/>
                </a:solidFill>
              </a:rPr>
              <a:t>Pillard</a:t>
            </a:r>
            <a:r>
              <a:rPr lang="en-GB" altLang="fr-FR" dirty="0">
                <a:solidFill>
                  <a:srgbClr val="AF007C"/>
                </a:solidFill>
              </a:rPr>
              <a:t> </a:t>
            </a:r>
            <a:r>
              <a:rPr lang="en-GB" altLang="fr-FR" dirty="0" err="1">
                <a:solidFill>
                  <a:srgbClr val="AF007C"/>
                </a:solidFill>
              </a:rPr>
              <a:t>Opastop</a:t>
            </a:r>
            <a:r>
              <a:rPr lang="en-GB" altLang="fr-FR" dirty="0">
                <a:solidFill>
                  <a:srgbClr val="AF007C"/>
                </a:solidFill>
                <a:cs typeface="Times New Roman"/>
              </a:rPr>
              <a:t>® GP4000H</a:t>
            </a:r>
            <a:endParaRPr lang="en-GB" altLang="fr-FR" dirty="0">
              <a:solidFill>
                <a:srgbClr val="AF007C"/>
              </a:solidFill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1154ADE-434A-4FB0-AF86-34A6F7E3A541}" type="slidenum">
              <a:rPr lang="en-GB" altLang="fr-FR">
                <a:solidFill>
                  <a:srgbClr val="888B8D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GB" altLang="fr-FR">
              <a:solidFill>
                <a:srgbClr val="888B8D"/>
              </a:solidFill>
            </a:endParaRPr>
          </a:p>
        </p:txBody>
      </p:sp>
      <p:sp>
        <p:nvSpPr>
          <p:cNvPr id="30724" name="Subtitle 4"/>
          <p:cNvSpPr>
            <a:spLocks noGrp="1"/>
          </p:cNvSpPr>
          <p:nvPr>
            <p:ph type="subTitle" idx="1"/>
          </p:nvPr>
        </p:nvSpPr>
        <p:spPr>
          <a:xfrm>
            <a:off x="473780" y="3776663"/>
            <a:ext cx="4041775" cy="2157412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en-GB" altLang="fr-FR" dirty="0" smtClean="0"/>
          </a:p>
          <a:p>
            <a:pPr>
              <a:spcBef>
                <a:spcPct val="0"/>
              </a:spcBef>
            </a:pPr>
            <a:r>
              <a:rPr lang="en-GB" altLang="fr-FR" dirty="0" smtClean="0"/>
              <a:t>Fives </a:t>
            </a:r>
            <a:r>
              <a:rPr lang="en-GB" altLang="fr-FR" dirty="0" err="1" smtClean="0"/>
              <a:t>Pillard</a:t>
            </a:r>
            <a:r>
              <a:rPr lang="en-GB" altLang="fr-FR" dirty="0" smtClean="0"/>
              <a:t> </a:t>
            </a:r>
          </a:p>
          <a:p>
            <a:pPr>
              <a:spcBef>
                <a:spcPct val="0"/>
              </a:spcBef>
            </a:pPr>
            <a:r>
              <a:rPr lang="en-GB" altLang="fr-FR" dirty="0" smtClean="0"/>
              <a:t>(</a:t>
            </a:r>
            <a:r>
              <a:rPr lang="en-GB" altLang="fr-FR" dirty="0" err="1" smtClean="0"/>
              <a:t>Siège</a:t>
            </a:r>
            <a:r>
              <a:rPr lang="en-GB" altLang="fr-FR" dirty="0" smtClean="0"/>
              <a:t>)</a:t>
            </a:r>
          </a:p>
          <a:p>
            <a:pPr>
              <a:spcBef>
                <a:spcPct val="0"/>
              </a:spcBef>
            </a:pPr>
            <a:r>
              <a:rPr lang="en-GB" altLang="fr-FR" dirty="0" smtClean="0"/>
              <a:t>13 rue Raymond </a:t>
            </a:r>
            <a:r>
              <a:rPr lang="en-GB" altLang="fr-FR" dirty="0" err="1" smtClean="0"/>
              <a:t>Teissère</a:t>
            </a:r>
            <a:r>
              <a:rPr lang="en-GB" altLang="fr-FR" dirty="0" smtClean="0"/>
              <a:t>, </a:t>
            </a:r>
          </a:p>
          <a:p>
            <a:pPr>
              <a:spcBef>
                <a:spcPct val="0"/>
              </a:spcBef>
            </a:pPr>
            <a:r>
              <a:rPr lang="en-GB" altLang="fr-FR" dirty="0" smtClean="0"/>
              <a:t>13272 Marseille </a:t>
            </a:r>
            <a:r>
              <a:rPr lang="en-GB" altLang="fr-FR" dirty="0" err="1" smtClean="0"/>
              <a:t>Cedex</a:t>
            </a:r>
            <a:r>
              <a:rPr lang="en-GB" altLang="fr-FR" dirty="0" smtClean="0"/>
              <a:t> 08 – FRANCE</a:t>
            </a:r>
          </a:p>
          <a:p>
            <a:pPr>
              <a:spcBef>
                <a:spcPct val="0"/>
              </a:spcBef>
            </a:pPr>
            <a:r>
              <a:rPr lang="en-GB" altLang="fr-FR" dirty="0" smtClean="0"/>
              <a:t>Tel: +33 (0)4 91 80 90 21 – Fax: +33 (0)4 91 25 72 71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7731" y="5103975"/>
            <a:ext cx="8358134" cy="976191"/>
          </a:xfrm>
        </p:spPr>
        <p:txBody>
          <a:bodyPr/>
          <a:lstStyle/>
          <a:p>
            <a:pPr marL="285750" indent="-285750">
              <a:buClr>
                <a:srgbClr val="AF007C"/>
              </a:buClr>
              <a:buFont typeface="Arial" panose="020B0604020202020204" pitchFamily="34" charset="0"/>
              <a:buChar char="•"/>
            </a:pPr>
            <a:r>
              <a:rPr lang="en-US" dirty="0"/>
              <a:t>Eliminate the risk of heat and vibrations </a:t>
            </a:r>
            <a:r>
              <a:rPr lang="en-US" dirty="0" smtClean="0"/>
              <a:t>of the </a:t>
            </a:r>
            <a:r>
              <a:rPr lang="en-US" dirty="0"/>
              <a:t>electronic </a:t>
            </a:r>
            <a:r>
              <a:rPr lang="en-US" dirty="0" smtClean="0"/>
              <a:t>components </a:t>
            </a:r>
            <a:r>
              <a:rPr lang="fr-FR" dirty="0" smtClean="0"/>
              <a:t>close to the </a:t>
            </a:r>
            <a:r>
              <a:rPr lang="fr-FR" dirty="0" err="1" smtClean="0"/>
              <a:t>stack</a:t>
            </a:r>
            <a:r>
              <a:rPr lang="fr-FR" dirty="0" smtClean="0"/>
              <a:t>.</a:t>
            </a:r>
          </a:p>
          <a:p>
            <a:pPr marL="285750" indent="-285750">
              <a:buClr>
                <a:srgbClr val="AF007C"/>
              </a:buClr>
              <a:buFont typeface="Arial" panose="020B0604020202020204" pitchFamily="34" charset="0"/>
              <a:buChar char="•"/>
            </a:pPr>
            <a:r>
              <a:rPr lang="en-US" dirty="0"/>
              <a:t>Avoid clogging of the tips of the optical fibers through the purge air injected into the sensor.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fr-FR" dirty="0" err="1"/>
              <a:t>Pillard</a:t>
            </a:r>
            <a:r>
              <a:rPr lang="en-GB" altLang="fr-FR" dirty="0"/>
              <a:t> </a:t>
            </a:r>
            <a:r>
              <a:rPr lang="en-GB" altLang="fr-FR" dirty="0" err="1"/>
              <a:t>Opastop</a:t>
            </a:r>
            <a:r>
              <a:rPr lang="en-GB" altLang="fr-FR" dirty="0">
                <a:cs typeface="Times New Roman"/>
              </a:rPr>
              <a:t>® GP4000H</a:t>
            </a:r>
            <a:endParaRPr lang="en-GB" alt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ADFCDF8A-0625-432F-8710-298EDC09C7F2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Visual </a:t>
            </a:r>
            <a:r>
              <a:rPr lang="fr-FR" dirty="0" err="1" smtClean="0"/>
              <a:t>set-up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4"/>
          <a:stretch/>
        </p:blipFill>
        <p:spPr>
          <a:xfrm>
            <a:off x="1040309" y="939330"/>
            <a:ext cx="7538861" cy="382150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040082" y="3800630"/>
            <a:ext cx="224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rgbClr val="AF007C"/>
                </a:solidFill>
                <a:latin typeface="+mj-lt"/>
              </a:rPr>
              <a:t>Measuring</a:t>
            </a:r>
            <a:r>
              <a:rPr lang="fr-FR" sz="1400" dirty="0" smtClean="0">
                <a:solidFill>
                  <a:srgbClr val="AF007C"/>
                </a:solidFill>
                <a:latin typeface="+mj-lt"/>
              </a:rPr>
              <a:t> panel</a:t>
            </a:r>
            <a:endParaRPr lang="fr-FR" sz="1400" dirty="0">
              <a:solidFill>
                <a:srgbClr val="AF007C"/>
              </a:solidFill>
              <a:latin typeface="+mj-lt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4145556" y="4016292"/>
            <a:ext cx="1834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rgbClr val="AF007C"/>
                </a:solidFill>
                <a:latin typeface="+mj-lt"/>
              </a:rPr>
              <a:t>Optic</a:t>
            </a:r>
            <a:r>
              <a:rPr lang="fr-FR" sz="1400" dirty="0" smtClean="0">
                <a:solidFill>
                  <a:srgbClr val="AF007C"/>
                </a:solidFill>
                <a:latin typeface="+mj-lt"/>
              </a:rPr>
              <a:t> fibres</a:t>
            </a:r>
            <a:endParaRPr lang="fr-FR" sz="1400" dirty="0">
              <a:solidFill>
                <a:srgbClr val="AF007C"/>
              </a:solidFill>
              <a:latin typeface="+mj-lt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7255622" y="4588171"/>
            <a:ext cx="985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rgbClr val="AF007C"/>
                </a:solidFill>
                <a:latin typeface="+mj-lt"/>
              </a:rPr>
              <a:t>Sensor</a:t>
            </a:r>
            <a:endParaRPr lang="fr-FR" sz="1400" dirty="0">
              <a:solidFill>
                <a:srgbClr val="AF007C"/>
              </a:solidFill>
              <a:latin typeface="+mj-lt"/>
            </a:endParaRPr>
          </a:p>
        </p:txBody>
      </p:sp>
      <p:cxnSp>
        <p:nvCxnSpPr>
          <p:cNvPr id="59" name="Connecteur en arc 58"/>
          <p:cNvCxnSpPr/>
          <p:nvPr/>
        </p:nvCxnSpPr>
        <p:spPr>
          <a:xfrm rot="5400000" flipH="1" flipV="1">
            <a:off x="4499090" y="3322495"/>
            <a:ext cx="887302" cy="610722"/>
          </a:xfrm>
          <a:prstGeom prst="curvedConnector3">
            <a:avLst>
              <a:gd name="adj1" fmla="val 50000"/>
            </a:avLst>
          </a:prstGeom>
          <a:ln w="12700">
            <a:solidFill>
              <a:srgbClr val="AF007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en arc 61"/>
          <p:cNvCxnSpPr/>
          <p:nvPr/>
        </p:nvCxnSpPr>
        <p:spPr>
          <a:xfrm rot="5400000" flipH="1" flipV="1">
            <a:off x="4272899" y="3548402"/>
            <a:ext cx="887301" cy="158907"/>
          </a:xfrm>
          <a:prstGeom prst="curvedConnector3">
            <a:avLst>
              <a:gd name="adj1" fmla="val 71248"/>
            </a:avLst>
          </a:prstGeom>
          <a:ln w="12700">
            <a:solidFill>
              <a:srgbClr val="AF007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en arc 69"/>
          <p:cNvCxnSpPr/>
          <p:nvPr/>
        </p:nvCxnSpPr>
        <p:spPr>
          <a:xfrm rot="16200000" flipV="1">
            <a:off x="7126541" y="4163444"/>
            <a:ext cx="528555" cy="323336"/>
          </a:xfrm>
          <a:prstGeom prst="curvedConnector3">
            <a:avLst>
              <a:gd name="adj1" fmla="val 50000"/>
            </a:avLst>
          </a:prstGeom>
          <a:ln w="12700">
            <a:solidFill>
              <a:srgbClr val="AF007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en arc 82"/>
          <p:cNvCxnSpPr/>
          <p:nvPr/>
        </p:nvCxnSpPr>
        <p:spPr>
          <a:xfrm rot="5400000" flipH="1" flipV="1">
            <a:off x="1823031" y="3364557"/>
            <a:ext cx="590563" cy="281583"/>
          </a:xfrm>
          <a:prstGeom prst="curvedConnector3">
            <a:avLst>
              <a:gd name="adj1" fmla="val 50000"/>
            </a:avLst>
          </a:prstGeom>
          <a:ln w="12700">
            <a:solidFill>
              <a:srgbClr val="AF007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utoShape 2" descr="Résultat de recherche d'images pour &quot;TUV certification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" t="6862" r="4532" b="3923"/>
          <a:stretch/>
        </p:blipFill>
        <p:spPr bwMode="auto">
          <a:xfrm>
            <a:off x="1695691" y="1830330"/>
            <a:ext cx="275198" cy="281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ce réservé du contenu 13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fr-FR" dirty="0" err="1" smtClean="0"/>
              <a:t>Principle</a:t>
            </a:r>
            <a:r>
              <a:rPr lang="fr-FR" dirty="0" smtClean="0"/>
              <a:t> of </a:t>
            </a:r>
            <a:r>
              <a:rPr lang="fr-FR" dirty="0" err="1" smtClean="0"/>
              <a:t>measure</a:t>
            </a:r>
            <a:endParaRPr lang="fr-FR" dirty="0"/>
          </a:p>
        </p:txBody>
      </p:sp>
      <p:cxnSp>
        <p:nvCxnSpPr>
          <p:cNvPr id="17" name="Connecteur en arc 16"/>
          <p:cNvCxnSpPr/>
          <p:nvPr/>
        </p:nvCxnSpPr>
        <p:spPr>
          <a:xfrm rot="5400000">
            <a:off x="7694771" y="2704662"/>
            <a:ext cx="913609" cy="503168"/>
          </a:xfrm>
          <a:prstGeom prst="curvedConnector3">
            <a:avLst>
              <a:gd name="adj1" fmla="val 50000"/>
            </a:avLst>
          </a:prstGeom>
          <a:ln w="12700">
            <a:solidFill>
              <a:srgbClr val="AF007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7593301" y="2131160"/>
            <a:ext cx="985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AF007C"/>
                </a:solidFill>
                <a:latin typeface="+mj-lt"/>
              </a:rPr>
              <a:t>Air </a:t>
            </a:r>
            <a:r>
              <a:rPr lang="fr-FR" sz="1400" dirty="0" err="1" smtClean="0">
                <a:solidFill>
                  <a:srgbClr val="AF007C"/>
                </a:solidFill>
                <a:latin typeface="+mj-lt"/>
              </a:rPr>
              <a:t>inlet</a:t>
            </a:r>
            <a:endParaRPr lang="fr-FR" sz="1400" dirty="0">
              <a:solidFill>
                <a:srgbClr val="AF007C"/>
              </a:solidFill>
              <a:latin typeface="+mj-lt"/>
            </a:endParaRPr>
          </a:p>
        </p:txBody>
      </p:sp>
      <p:pic>
        <p:nvPicPr>
          <p:cNvPr id="12290" name="Picture 2" descr="C:\Users\divadi\Desktop\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992" y="470071"/>
            <a:ext cx="469259" cy="46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30" grpId="0"/>
      <p:bldP spid="30" grpId="1"/>
      <p:bldP spid="39" grpId="0"/>
      <p:bldP spid="39" grpId="1"/>
      <p:bldP spid="20" grpId="0"/>
      <p:bldP spid="2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fr-FR" dirty="0" err="1"/>
              <a:t>Pillard</a:t>
            </a:r>
            <a:r>
              <a:rPr lang="en-GB" altLang="fr-FR" dirty="0"/>
              <a:t> </a:t>
            </a:r>
            <a:r>
              <a:rPr lang="en-GB" altLang="fr-FR" dirty="0" err="1"/>
              <a:t>Opastop</a:t>
            </a:r>
            <a:r>
              <a:rPr lang="en-GB" altLang="fr-FR" dirty="0">
                <a:cs typeface="Times New Roman"/>
              </a:rPr>
              <a:t>® GP4000H</a:t>
            </a:r>
            <a:endParaRPr lang="en-GB" alt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ADFCDF8A-0625-432F-8710-298EDC09C7F2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err="1" smtClean="0"/>
              <a:t>Presentation</a:t>
            </a:r>
            <a:r>
              <a:rPr lang="fr-FR" dirty="0" smtClean="0"/>
              <a:t> of the parts of the </a:t>
            </a:r>
            <a:r>
              <a:rPr lang="fr-FR" dirty="0" err="1" smtClean="0"/>
              <a:t>equipment</a:t>
            </a:r>
            <a:endParaRPr lang="fr-FR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930" y="2051484"/>
            <a:ext cx="4827064" cy="348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Espace réservé du contenu 28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" t="38666" r="62650" b="27219"/>
          <a:stretch/>
        </p:blipFill>
        <p:spPr>
          <a:xfrm>
            <a:off x="1932822" y="2178051"/>
            <a:ext cx="2525020" cy="1860550"/>
          </a:xfrm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" t="6862" r="4532" b="3923"/>
          <a:stretch/>
        </p:blipFill>
        <p:spPr bwMode="auto">
          <a:xfrm>
            <a:off x="2119527" y="2318032"/>
            <a:ext cx="353850" cy="36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225477" y="2712863"/>
            <a:ext cx="1496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rgbClr val="AF007C"/>
                </a:solidFill>
                <a:latin typeface="+mj-lt"/>
              </a:rPr>
              <a:t>Measuring</a:t>
            </a:r>
            <a:r>
              <a:rPr lang="fr-FR" sz="1400" dirty="0" smtClean="0">
                <a:solidFill>
                  <a:srgbClr val="AF007C"/>
                </a:solidFill>
                <a:latin typeface="+mj-lt"/>
              </a:rPr>
              <a:t> panel</a:t>
            </a:r>
            <a:endParaRPr lang="fr-FR" sz="1400" dirty="0">
              <a:solidFill>
                <a:srgbClr val="AF007C"/>
              </a:solidFill>
              <a:latin typeface="+mj-lt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213803" y="3482351"/>
            <a:ext cx="1376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rgbClr val="AF007C"/>
                </a:solidFill>
                <a:latin typeface="+mj-lt"/>
              </a:rPr>
              <a:t>Emitting</a:t>
            </a:r>
            <a:r>
              <a:rPr lang="fr-FR" sz="1400" dirty="0" smtClean="0">
                <a:solidFill>
                  <a:srgbClr val="AF007C"/>
                </a:solidFill>
                <a:latin typeface="+mj-lt"/>
              </a:rPr>
              <a:t> </a:t>
            </a:r>
          </a:p>
          <a:p>
            <a:r>
              <a:rPr lang="fr-FR" sz="1400" dirty="0" err="1" smtClean="0">
                <a:solidFill>
                  <a:srgbClr val="AF007C"/>
                </a:solidFill>
                <a:latin typeface="+mj-lt"/>
              </a:rPr>
              <a:t>Optic</a:t>
            </a:r>
            <a:r>
              <a:rPr lang="fr-FR" sz="1400" dirty="0" smtClean="0">
                <a:solidFill>
                  <a:srgbClr val="AF007C"/>
                </a:solidFill>
                <a:latin typeface="+mj-lt"/>
              </a:rPr>
              <a:t> fibres</a:t>
            </a:r>
            <a:endParaRPr lang="fr-FR" sz="1400" dirty="0">
              <a:solidFill>
                <a:srgbClr val="AF007C"/>
              </a:solidFill>
              <a:latin typeface="+mj-lt"/>
            </a:endParaRPr>
          </a:p>
        </p:txBody>
      </p:sp>
      <p:cxnSp>
        <p:nvCxnSpPr>
          <p:cNvPr id="19" name="Connecteur en arc 18"/>
          <p:cNvCxnSpPr/>
          <p:nvPr/>
        </p:nvCxnSpPr>
        <p:spPr>
          <a:xfrm rot="10800000">
            <a:off x="6262577" y="3636239"/>
            <a:ext cx="810440" cy="12700"/>
          </a:xfrm>
          <a:prstGeom prst="curvedConnector3">
            <a:avLst>
              <a:gd name="adj1" fmla="val 50000"/>
            </a:avLst>
          </a:prstGeom>
          <a:ln w="12700">
            <a:solidFill>
              <a:srgbClr val="AF007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en arc 24"/>
          <p:cNvCxnSpPr/>
          <p:nvPr/>
        </p:nvCxnSpPr>
        <p:spPr>
          <a:xfrm rot="10800000">
            <a:off x="6262578" y="4221126"/>
            <a:ext cx="712383" cy="357306"/>
          </a:xfrm>
          <a:prstGeom prst="curvedConnector3">
            <a:avLst>
              <a:gd name="adj1" fmla="val 50000"/>
            </a:avLst>
          </a:prstGeom>
          <a:ln w="12700">
            <a:solidFill>
              <a:srgbClr val="AF007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en arc 26"/>
          <p:cNvCxnSpPr/>
          <p:nvPr/>
        </p:nvCxnSpPr>
        <p:spPr>
          <a:xfrm>
            <a:off x="973975" y="3020640"/>
            <a:ext cx="748499" cy="461712"/>
          </a:xfrm>
          <a:prstGeom prst="curvedConnector3">
            <a:avLst>
              <a:gd name="adj1" fmla="val 50000"/>
            </a:avLst>
          </a:prstGeom>
          <a:ln w="12700">
            <a:solidFill>
              <a:srgbClr val="AF007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en arc 31"/>
          <p:cNvCxnSpPr/>
          <p:nvPr/>
        </p:nvCxnSpPr>
        <p:spPr>
          <a:xfrm rot="16200000" flipV="1">
            <a:off x="2667121" y="5707813"/>
            <a:ext cx="388214" cy="40390"/>
          </a:xfrm>
          <a:prstGeom prst="curvedConnector3">
            <a:avLst>
              <a:gd name="adj1" fmla="val 50000"/>
            </a:avLst>
          </a:prstGeom>
          <a:ln w="12700">
            <a:solidFill>
              <a:srgbClr val="AF007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2473377" y="5911175"/>
            <a:ext cx="2354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rgbClr val="AF007C"/>
                </a:solidFill>
                <a:latin typeface="+mj-lt"/>
              </a:rPr>
              <a:t>Sensor</a:t>
            </a:r>
            <a:r>
              <a:rPr lang="fr-FR" sz="1400" dirty="0" smtClean="0">
                <a:solidFill>
                  <a:srgbClr val="AF007C"/>
                </a:solidFill>
                <a:latin typeface="+mj-lt"/>
              </a:rPr>
              <a:t> and </a:t>
            </a:r>
            <a:r>
              <a:rPr lang="fr-FR" sz="1400" dirty="0" err="1" smtClean="0">
                <a:solidFill>
                  <a:srgbClr val="AF007C"/>
                </a:solidFill>
                <a:latin typeface="+mj-lt"/>
              </a:rPr>
              <a:t>its</a:t>
            </a:r>
            <a:r>
              <a:rPr lang="fr-FR" sz="1400" dirty="0" smtClean="0">
                <a:solidFill>
                  <a:srgbClr val="AF007C"/>
                </a:solidFill>
                <a:latin typeface="+mj-lt"/>
              </a:rPr>
              <a:t> support</a:t>
            </a:r>
            <a:endParaRPr lang="fr-FR" sz="1400" dirty="0">
              <a:solidFill>
                <a:srgbClr val="AF007C"/>
              </a:solidFill>
              <a:latin typeface="+mj-lt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7073016" y="4316820"/>
            <a:ext cx="1376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solidFill>
                  <a:srgbClr val="AF007C"/>
                </a:solidFill>
                <a:latin typeface="+mj-lt"/>
              </a:rPr>
              <a:t>R</a:t>
            </a:r>
            <a:r>
              <a:rPr lang="fr-FR" sz="1400" dirty="0" err="1" smtClean="0">
                <a:solidFill>
                  <a:srgbClr val="AF007C"/>
                </a:solidFill>
                <a:latin typeface="+mj-lt"/>
              </a:rPr>
              <a:t>eceiving</a:t>
            </a:r>
            <a:r>
              <a:rPr lang="fr-FR" sz="1400" dirty="0" smtClean="0">
                <a:solidFill>
                  <a:srgbClr val="AF007C"/>
                </a:solidFill>
                <a:latin typeface="+mj-lt"/>
              </a:rPr>
              <a:t> </a:t>
            </a:r>
          </a:p>
          <a:p>
            <a:r>
              <a:rPr lang="fr-FR" sz="1400" dirty="0" err="1" smtClean="0">
                <a:solidFill>
                  <a:srgbClr val="AF007C"/>
                </a:solidFill>
                <a:latin typeface="+mj-lt"/>
              </a:rPr>
              <a:t>Optic</a:t>
            </a:r>
            <a:r>
              <a:rPr lang="fr-FR" sz="1400" dirty="0" smtClean="0">
                <a:solidFill>
                  <a:srgbClr val="AF007C"/>
                </a:solidFill>
                <a:latin typeface="+mj-lt"/>
              </a:rPr>
              <a:t> fibres</a:t>
            </a:r>
            <a:endParaRPr lang="fr-FR" sz="1400" dirty="0">
              <a:solidFill>
                <a:srgbClr val="AF007C"/>
              </a:solidFill>
              <a:latin typeface="+mj-lt"/>
            </a:endParaRPr>
          </a:p>
        </p:txBody>
      </p:sp>
      <p:pic>
        <p:nvPicPr>
          <p:cNvPr id="39" name="Picture 2" descr="C:\Users\divadi\Desktop\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992" y="470071"/>
            <a:ext cx="469259" cy="46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33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33" grpId="0"/>
      <p:bldP spid="33" grpId="1"/>
      <p:bldP spid="34" grpId="0"/>
      <p:bldP spid="3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fr-FR" dirty="0" err="1"/>
              <a:t>Pillard</a:t>
            </a:r>
            <a:r>
              <a:rPr lang="en-GB" altLang="fr-FR" dirty="0"/>
              <a:t> </a:t>
            </a:r>
            <a:r>
              <a:rPr lang="en-GB" altLang="fr-FR" dirty="0" err="1"/>
              <a:t>Opastop</a:t>
            </a:r>
            <a:r>
              <a:rPr lang="en-GB" altLang="fr-FR" dirty="0">
                <a:cs typeface="Times New Roman"/>
              </a:rPr>
              <a:t>® GP4000H</a:t>
            </a:r>
            <a:endParaRPr lang="en-GB" alt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6926F305-C1F0-4E70-8238-56B55E3AA08B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Back </a:t>
            </a:r>
            <a:r>
              <a:rPr lang="fr-FR" dirty="0" err="1" smtClean="0"/>
              <a:t>scattering</a:t>
            </a:r>
            <a:r>
              <a:rPr lang="fr-FR" dirty="0" smtClean="0"/>
              <a:t> </a:t>
            </a:r>
            <a:r>
              <a:rPr lang="fr-FR" dirty="0" err="1" smtClean="0"/>
              <a:t>principle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3184264" y="1532170"/>
            <a:ext cx="57364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AF007C"/>
              </a:buClr>
              <a:buFont typeface="Arial" panose="020B0604020202020204" pitchFamily="34" charset="0"/>
              <a:buChar char="|"/>
            </a:pPr>
            <a:r>
              <a:rPr lang="fr-FR" sz="1600" b="1" dirty="0" err="1" smtClean="0">
                <a:solidFill>
                  <a:srgbClr val="AF007C"/>
                </a:solidFill>
                <a:latin typeface="+mn-lt"/>
                <a:cs typeface="+mn-cs"/>
              </a:rPr>
              <a:t>Easy</a:t>
            </a:r>
            <a:r>
              <a:rPr lang="fr-FR" sz="1600" b="1" dirty="0" smtClean="0">
                <a:solidFill>
                  <a:srgbClr val="AF007C"/>
                </a:solidFill>
                <a:latin typeface="+mn-lt"/>
                <a:cs typeface="+mn-cs"/>
              </a:rPr>
              <a:t> to </a:t>
            </a:r>
            <a:r>
              <a:rPr lang="fr-FR" sz="1600" b="1" dirty="0" err="1" smtClean="0">
                <a:solidFill>
                  <a:srgbClr val="AF007C"/>
                </a:solidFill>
                <a:latin typeface="+mn-lt"/>
                <a:cs typeface="+mn-cs"/>
              </a:rPr>
              <a:t>instal</a:t>
            </a:r>
            <a:r>
              <a:rPr lang="fr-FR" sz="1600" b="1" dirty="0" err="1">
                <a:solidFill>
                  <a:srgbClr val="AF007C"/>
                </a:solidFill>
                <a:latin typeface="+mn-lt"/>
                <a:cs typeface="+mn-cs"/>
              </a:rPr>
              <a:t>l</a:t>
            </a:r>
            <a:r>
              <a:rPr lang="fr-FR" sz="1600" b="1" dirty="0" smtClean="0">
                <a:solidFill>
                  <a:srgbClr val="888B8D"/>
                </a:solidFill>
                <a:latin typeface="+mn-lt"/>
                <a:cs typeface="+mn-cs"/>
              </a:rPr>
              <a:t>: </a:t>
            </a:r>
            <a:r>
              <a:rPr lang="fr-FR" sz="1600" dirty="0" smtClean="0">
                <a:solidFill>
                  <a:srgbClr val="888B8D"/>
                </a:solidFill>
                <a:latin typeface="+mn-lt"/>
                <a:cs typeface="+mn-cs"/>
              </a:rPr>
              <a:t>the </a:t>
            </a:r>
            <a:r>
              <a:rPr lang="fr-FR" sz="1600" dirty="0" err="1" smtClean="0">
                <a:solidFill>
                  <a:srgbClr val="888B8D"/>
                </a:solidFill>
                <a:latin typeface="+mn-lt"/>
                <a:cs typeface="+mn-cs"/>
              </a:rPr>
              <a:t>sensor</a:t>
            </a:r>
            <a:r>
              <a:rPr lang="fr-FR" sz="1600" dirty="0" smtClean="0">
                <a:solidFill>
                  <a:srgbClr val="888B8D"/>
                </a:solidFill>
                <a:latin typeface="+mn-lt"/>
                <a:cs typeface="+mn-cs"/>
              </a:rPr>
              <a:t> </a:t>
            </a:r>
            <a:r>
              <a:rPr lang="fr-FR" sz="1600" dirty="0" err="1" smtClean="0">
                <a:solidFill>
                  <a:srgbClr val="888B8D"/>
                </a:solidFill>
                <a:latin typeface="+mn-lt"/>
                <a:cs typeface="+mn-cs"/>
              </a:rPr>
              <a:t>is</a:t>
            </a:r>
            <a:r>
              <a:rPr lang="fr-FR" sz="1600" dirty="0" smtClean="0">
                <a:solidFill>
                  <a:srgbClr val="888B8D"/>
                </a:solidFill>
                <a:latin typeface="+mn-lt"/>
                <a:cs typeface="+mn-cs"/>
              </a:rPr>
              <a:t> </a:t>
            </a:r>
            <a:r>
              <a:rPr lang="fr-FR" sz="1600" dirty="0" err="1" smtClean="0">
                <a:solidFill>
                  <a:srgbClr val="888B8D"/>
                </a:solidFill>
                <a:latin typeface="+mn-lt"/>
                <a:cs typeface="+mn-cs"/>
              </a:rPr>
              <a:t>installed</a:t>
            </a:r>
            <a:r>
              <a:rPr lang="fr-FR" sz="1600" dirty="0" smtClean="0">
                <a:solidFill>
                  <a:srgbClr val="888B8D"/>
                </a:solidFill>
                <a:latin typeface="+mn-lt"/>
                <a:cs typeface="+mn-cs"/>
              </a:rPr>
              <a:t> </a:t>
            </a:r>
            <a:r>
              <a:rPr lang="fr-FR" sz="1600" dirty="0" err="1" smtClean="0">
                <a:solidFill>
                  <a:srgbClr val="888B8D"/>
                </a:solidFill>
                <a:latin typeface="+mn-lt"/>
                <a:cs typeface="+mn-cs"/>
              </a:rPr>
              <a:t>only</a:t>
            </a:r>
            <a:r>
              <a:rPr lang="fr-FR" sz="1600" dirty="0">
                <a:solidFill>
                  <a:srgbClr val="888B8D"/>
                </a:solidFill>
                <a:latin typeface="+mn-lt"/>
                <a:cs typeface="+mn-cs"/>
              </a:rPr>
              <a:t> </a:t>
            </a:r>
            <a:r>
              <a:rPr lang="fr-FR" sz="1600" dirty="0" smtClean="0">
                <a:solidFill>
                  <a:srgbClr val="888B8D"/>
                </a:solidFill>
                <a:latin typeface="+mn-lt"/>
                <a:cs typeface="+mn-cs"/>
              </a:rPr>
              <a:t>by </a:t>
            </a:r>
            <a:r>
              <a:rPr lang="fr-FR" sz="1600" dirty="0" err="1" smtClean="0">
                <a:solidFill>
                  <a:srgbClr val="888B8D"/>
                </a:solidFill>
                <a:latin typeface="+mn-lt"/>
                <a:cs typeface="+mn-cs"/>
              </a:rPr>
              <a:t>oneside</a:t>
            </a:r>
            <a:r>
              <a:rPr lang="fr-FR" sz="1600" dirty="0" smtClean="0">
                <a:solidFill>
                  <a:srgbClr val="888B8D"/>
                </a:solidFill>
                <a:latin typeface="+mn-lt"/>
                <a:cs typeface="+mn-cs"/>
              </a:rPr>
              <a:t> of the </a:t>
            </a:r>
            <a:r>
              <a:rPr lang="fr-FR" sz="1600" dirty="0" err="1" smtClean="0">
                <a:solidFill>
                  <a:srgbClr val="888B8D"/>
                </a:solidFill>
                <a:latin typeface="+mn-lt"/>
                <a:cs typeface="+mn-cs"/>
              </a:rPr>
              <a:t>stack</a:t>
            </a:r>
            <a:endParaRPr lang="fr-FR" sz="1600" dirty="0">
              <a:solidFill>
                <a:srgbClr val="888B8D"/>
              </a:solidFill>
              <a:latin typeface="+mn-lt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97937" y="2203849"/>
            <a:ext cx="5099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AF007C"/>
              </a:buClr>
              <a:buFont typeface="Arial" panose="020B0604020202020204" pitchFamily="34" charset="0"/>
              <a:buChar char="|"/>
            </a:pPr>
            <a:r>
              <a:rPr lang="fr-FR" sz="1600" b="1" dirty="0" smtClean="0">
                <a:solidFill>
                  <a:srgbClr val="AF007C"/>
                </a:solidFill>
                <a:latin typeface="+mn-lt"/>
                <a:cs typeface="+mn-cs"/>
              </a:rPr>
              <a:t>The ray light</a:t>
            </a:r>
            <a:r>
              <a:rPr lang="fr-FR" sz="1600" dirty="0" smtClean="0">
                <a:solidFill>
                  <a:srgbClr val="888B8D"/>
                </a:solidFill>
                <a:latin typeface="+mn-lt"/>
                <a:cs typeface="+mn-cs"/>
              </a:rPr>
              <a:t>, </a:t>
            </a:r>
            <a:r>
              <a:rPr lang="fr-FR" sz="1600" dirty="0" err="1" smtClean="0">
                <a:solidFill>
                  <a:srgbClr val="888B8D"/>
                </a:solidFill>
                <a:latin typeface="+mn-lt"/>
                <a:cs typeface="+mn-cs"/>
              </a:rPr>
              <a:t>is</a:t>
            </a:r>
            <a:r>
              <a:rPr lang="fr-FR" sz="1600" dirty="0" smtClean="0">
                <a:solidFill>
                  <a:srgbClr val="888B8D"/>
                </a:solidFill>
                <a:latin typeface="+mn-lt"/>
                <a:cs typeface="+mn-cs"/>
              </a:rPr>
              <a:t> sent </a:t>
            </a:r>
            <a:r>
              <a:rPr lang="fr-FR" sz="1600" dirty="0" err="1" smtClean="0">
                <a:solidFill>
                  <a:srgbClr val="888B8D"/>
                </a:solidFill>
                <a:latin typeface="+mn-lt"/>
                <a:cs typeface="+mn-cs"/>
              </a:rPr>
              <a:t>into</a:t>
            </a:r>
            <a:r>
              <a:rPr lang="fr-FR" sz="1600" dirty="0" smtClean="0">
                <a:solidFill>
                  <a:srgbClr val="888B8D"/>
                </a:solidFill>
                <a:latin typeface="+mn-lt"/>
                <a:cs typeface="+mn-cs"/>
              </a:rPr>
              <a:t> the flue </a:t>
            </a:r>
            <a:r>
              <a:rPr lang="fr-FR" sz="1600" dirty="0" err="1" smtClean="0">
                <a:solidFill>
                  <a:srgbClr val="888B8D"/>
                </a:solidFill>
                <a:latin typeface="+mn-lt"/>
                <a:cs typeface="+mn-cs"/>
              </a:rPr>
              <a:t>gas</a:t>
            </a:r>
            <a:r>
              <a:rPr lang="fr-FR" sz="1600" dirty="0" smtClean="0">
                <a:solidFill>
                  <a:srgbClr val="888B8D"/>
                </a:solidFill>
                <a:latin typeface="+mn-lt"/>
                <a:cs typeface="+mn-cs"/>
              </a:rPr>
              <a:t> up to 2 </a:t>
            </a:r>
            <a:r>
              <a:rPr lang="fr-FR" sz="1600" dirty="0" err="1" smtClean="0">
                <a:solidFill>
                  <a:srgbClr val="888B8D"/>
                </a:solidFill>
                <a:latin typeface="+mn-lt"/>
                <a:cs typeface="+mn-cs"/>
              </a:rPr>
              <a:t>meters</a:t>
            </a:r>
            <a:endParaRPr lang="fr-FR" sz="1600" dirty="0">
              <a:solidFill>
                <a:srgbClr val="888B8D"/>
              </a:solidFill>
              <a:latin typeface="+mn-lt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56990" y="2779312"/>
            <a:ext cx="47404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AF007C"/>
              </a:buClr>
              <a:buFont typeface="Arial" panose="020B0604020202020204" pitchFamily="34" charset="0"/>
              <a:buChar char="|"/>
            </a:pPr>
            <a:r>
              <a:rPr lang="fr-FR" sz="1600" dirty="0" smtClean="0">
                <a:solidFill>
                  <a:srgbClr val="888B8D"/>
                </a:solidFill>
                <a:latin typeface="+mn-lt"/>
                <a:cs typeface="+mn-cs"/>
              </a:rPr>
              <a:t>The light ray </a:t>
            </a:r>
            <a:r>
              <a:rPr lang="fr-FR" sz="1600" dirty="0" err="1" smtClean="0">
                <a:solidFill>
                  <a:srgbClr val="AF007C"/>
                </a:solidFill>
                <a:latin typeface="+mn-lt"/>
                <a:cs typeface="+mn-cs"/>
              </a:rPr>
              <a:t>is</a:t>
            </a:r>
            <a:r>
              <a:rPr lang="fr-FR" sz="1600" dirty="0" smtClean="0">
                <a:solidFill>
                  <a:srgbClr val="AF007C"/>
                </a:solidFill>
                <a:latin typeface="+mn-lt"/>
                <a:cs typeface="+mn-cs"/>
              </a:rPr>
              <a:t> </a:t>
            </a:r>
            <a:r>
              <a:rPr lang="fr-FR" sz="1600" dirty="0" err="1" smtClean="0">
                <a:solidFill>
                  <a:srgbClr val="AF007C"/>
                </a:solidFill>
                <a:latin typeface="+mn-lt"/>
                <a:cs typeface="+mn-cs"/>
              </a:rPr>
              <a:t>modulated</a:t>
            </a:r>
            <a:r>
              <a:rPr lang="fr-FR" sz="1600" dirty="0" smtClean="0">
                <a:solidFill>
                  <a:srgbClr val="AF007C"/>
                </a:solidFill>
                <a:latin typeface="+mn-lt"/>
                <a:cs typeface="+mn-cs"/>
              </a:rPr>
              <a:t> </a:t>
            </a:r>
            <a:r>
              <a:rPr lang="fr-FR" sz="1600" dirty="0" smtClean="0">
                <a:solidFill>
                  <a:srgbClr val="888B8D"/>
                </a:solidFill>
                <a:latin typeface="+mn-lt"/>
                <a:cs typeface="+mn-cs"/>
              </a:rPr>
              <a:t>to </a:t>
            </a:r>
            <a:r>
              <a:rPr lang="fr-FR" sz="1600" dirty="0" err="1" smtClean="0">
                <a:solidFill>
                  <a:srgbClr val="888B8D"/>
                </a:solidFill>
                <a:latin typeface="+mn-lt"/>
                <a:cs typeface="+mn-cs"/>
              </a:rPr>
              <a:t>prevent</a:t>
            </a:r>
            <a:r>
              <a:rPr lang="fr-FR" sz="1600" dirty="0" smtClean="0">
                <a:solidFill>
                  <a:srgbClr val="888B8D"/>
                </a:solidFill>
                <a:latin typeface="+mn-lt"/>
                <a:cs typeface="+mn-cs"/>
              </a:rPr>
              <a:t> </a:t>
            </a:r>
            <a:r>
              <a:rPr lang="fr-FR" sz="1600" dirty="0" err="1" smtClean="0">
                <a:solidFill>
                  <a:srgbClr val="888B8D"/>
                </a:solidFill>
                <a:latin typeface="+mn-lt"/>
                <a:cs typeface="+mn-cs"/>
              </a:rPr>
              <a:t>stray</a:t>
            </a:r>
            <a:r>
              <a:rPr lang="fr-FR" sz="1600" dirty="0" smtClean="0">
                <a:solidFill>
                  <a:srgbClr val="888B8D"/>
                </a:solidFill>
                <a:latin typeface="+mn-lt"/>
                <a:cs typeface="+mn-cs"/>
              </a:rPr>
              <a:t> light in the </a:t>
            </a:r>
            <a:r>
              <a:rPr lang="fr-FR" sz="1600" dirty="0" err="1" smtClean="0">
                <a:solidFill>
                  <a:srgbClr val="888B8D"/>
                </a:solidFill>
                <a:latin typeface="+mn-lt"/>
                <a:cs typeface="+mn-cs"/>
              </a:rPr>
              <a:t>duct</a:t>
            </a:r>
            <a:r>
              <a:rPr lang="fr-FR" sz="1600" dirty="0" smtClean="0">
                <a:solidFill>
                  <a:srgbClr val="888B8D"/>
                </a:solidFill>
                <a:latin typeface="+mn-lt"/>
                <a:cs typeface="+mn-cs"/>
              </a:rPr>
              <a:t>. </a:t>
            </a:r>
            <a:endParaRPr lang="fr-FR" sz="1600" dirty="0">
              <a:solidFill>
                <a:srgbClr val="888B8D"/>
              </a:solidFill>
              <a:latin typeface="+mn-lt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24354" y="3831176"/>
            <a:ext cx="46388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AF007C"/>
              </a:buClr>
              <a:buFont typeface="Arial" panose="020B0604020202020204" pitchFamily="34" charset="0"/>
              <a:buChar char="|"/>
            </a:pPr>
            <a:r>
              <a:rPr lang="fr-FR" sz="1600" b="1" dirty="0" smtClean="0">
                <a:solidFill>
                  <a:srgbClr val="AF007C"/>
                </a:solidFill>
                <a:latin typeface="+mn-lt"/>
                <a:cs typeface="+mn-cs"/>
              </a:rPr>
              <a:t>Light </a:t>
            </a:r>
            <a:r>
              <a:rPr lang="fr-FR" sz="1600" b="1" dirty="0" err="1" smtClean="0">
                <a:solidFill>
                  <a:srgbClr val="AF007C"/>
                </a:solidFill>
                <a:latin typeface="+mn-lt"/>
                <a:cs typeface="+mn-cs"/>
              </a:rPr>
              <a:t>is</a:t>
            </a:r>
            <a:r>
              <a:rPr lang="fr-FR" sz="1600" b="1" dirty="0" smtClean="0">
                <a:solidFill>
                  <a:srgbClr val="AF007C"/>
                </a:solidFill>
                <a:latin typeface="+mn-lt"/>
                <a:cs typeface="+mn-cs"/>
              </a:rPr>
              <a:t> </a:t>
            </a:r>
            <a:r>
              <a:rPr lang="fr-FR" sz="1600" b="1" dirty="0" err="1" smtClean="0">
                <a:solidFill>
                  <a:srgbClr val="AF007C"/>
                </a:solidFill>
                <a:latin typeface="+mn-lt"/>
                <a:cs typeface="+mn-cs"/>
              </a:rPr>
              <a:t>reflected</a:t>
            </a:r>
            <a:r>
              <a:rPr lang="fr-FR" sz="1600" b="1" dirty="0" smtClean="0">
                <a:solidFill>
                  <a:srgbClr val="AF007C"/>
                </a:solidFill>
                <a:latin typeface="+mn-lt"/>
                <a:cs typeface="+mn-cs"/>
              </a:rPr>
              <a:t> </a:t>
            </a:r>
            <a:r>
              <a:rPr lang="fr-FR" sz="1600" dirty="0" smtClean="0">
                <a:solidFill>
                  <a:srgbClr val="888B8D"/>
                </a:solidFill>
                <a:latin typeface="+mn-lt"/>
                <a:cs typeface="+mn-cs"/>
              </a:rPr>
              <a:t>gin </a:t>
            </a:r>
            <a:r>
              <a:rPr lang="fr-FR" sz="1600" dirty="0" err="1" smtClean="0">
                <a:solidFill>
                  <a:srgbClr val="888B8D"/>
                </a:solidFill>
                <a:latin typeface="+mn-lt"/>
                <a:cs typeface="+mn-cs"/>
              </a:rPr>
              <a:t>various</a:t>
            </a:r>
            <a:r>
              <a:rPr lang="fr-FR" sz="1600" dirty="0" smtClean="0">
                <a:solidFill>
                  <a:srgbClr val="888B8D"/>
                </a:solidFill>
                <a:latin typeface="+mn-lt"/>
                <a:cs typeface="+mn-cs"/>
              </a:rPr>
              <a:t> directions by the </a:t>
            </a:r>
            <a:r>
              <a:rPr lang="fr-FR" sz="1600" dirty="0" err="1" smtClean="0">
                <a:solidFill>
                  <a:srgbClr val="888B8D"/>
                </a:solidFill>
                <a:latin typeface="+mn-lt"/>
                <a:cs typeface="+mn-cs"/>
              </a:rPr>
              <a:t>particles</a:t>
            </a:r>
            <a:r>
              <a:rPr lang="fr-FR" sz="1600" dirty="0" smtClean="0">
                <a:solidFill>
                  <a:srgbClr val="888B8D"/>
                </a:solidFill>
                <a:latin typeface="+mn-lt"/>
                <a:cs typeface="+mn-cs"/>
              </a:rPr>
              <a:t> </a:t>
            </a:r>
            <a:r>
              <a:rPr lang="fr-FR" sz="1600" dirty="0" err="1" smtClean="0">
                <a:solidFill>
                  <a:srgbClr val="888B8D"/>
                </a:solidFill>
                <a:latin typeface="+mn-lt"/>
                <a:cs typeface="+mn-cs"/>
              </a:rPr>
              <a:t>present</a:t>
            </a:r>
            <a:r>
              <a:rPr lang="fr-FR" sz="1600" dirty="0" smtClean="0">
                <a:solidFill>
                  <a:srgbClr val="888B8D"/>
                </a:solidFill>
                <a:latin typeface="+mn-lt"/>
                <a:cs typeface="+mn-cs"/>
              </a:rPr>
              <a:t> in the </a:t>
            </a:r>
            <a:r>
              <a:rPr lang="fr-FR" sz="1600" dirty="0" err="1" smtClean="0">
                <a:solidFill>
                  <a:srgbClr val="888B8D"/>
                </a:solidFill>
                <a:latin typeface="+mn-lt"/>
                <a:cs typeface="+mn-cs"/>
              </a:rPr>
              <a:t>duct</a:t>
            </a:r>
            <a:r>
              <a:rPr lang="fr-FR" sz="1600" dirty="0" smtClean="0">
                <a:solidFill>
                  <a:srgbClr val="888B8D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97937" y="4415951"/>
            <a:ext cx="47404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AF007C"/>
              </a:buClr>
              <a:buFont typeface="Arial" panose="020B0604020202020204" pitchFamily="34" charset="0"/>
              <a:buChar char="|"/>
            </a:pPr>
            <a:r>
              <a:rPr lang="fr-FR" sz="1600" dirty="0" smtClean="0">
                <a:solidFill>
                  <a:srgbClr val="888B8D"/>
                </a:solidFill>
                <a:latin typeface="+mn-lt"/>
                <a:cs typeface="+mn-cs"/>
              </a:rPr>
              <a:t>The light </a:t>
            </a:r>
            <a:r>
              <a:rPr lang="fr-FR" sz="1600" dirty="0" err="1" smtClean="0">
                <a:solidFill>
                  <a:srgbClr val="888B8D"/>
                </a:solidFill>
                <a:latin typeface="+mn-lt"/>
                <a:cs typeface="+mn-cs"/>
              </a:rPr>
              <a:t>refleted</a:t>
            </a:r>
            <a:r>
              <a:rPr lang="fr-FR" sz="1600" dirty="0" smtClean="0">
                <a:solidFill>
                  <a:srgbClr val="888B8D"/>
                </a:solidFill>
                <a:latin typeface="+mn-lt"/>
                <a:cs typeface="+mn-cs"/>
              </a:rPr>
              <a:t> </a:t>
            </a:r>
            <a:r>
              <a:rPr lang="fr-FR" sz="1600" dirty="0" err="1" smtClean="0">
                <a:solidFill>
                  <a:srgbClr val="888B8D"/>
                </a:solidFill>
                <a:latin typeface="+mn-lt"/>
                <a:cs typeface="+mn-cs"/>
              </a:rPr>
              <a:t>is</a:t>
            </a:r>
            <a:r>
              <a:rPr lang="fr-FR" sz="1600" dirty="0" smtClean="0">
                <a:solidFill>
                  <a:srgbClr val="888B8D"/>
                </a:solidFill>
                <a:latin typeface="+mn-lt"/>
                <a:cs typeface="+mn-cs"/>
              </a:rPr>
              <a:t> </a:t>
            </a:r>
            <a:r>
              <a:rPr lang="fr-FR" sz="1600" b="1" dirty="0" err="1" smtClean="0">
                <a:solidFill>
                  <a:srgbClr val="AF007C"/>
                </a:solidFill>
                <a:latin typeface="+mn-lt"/>
                <a:cs typeface="+mn-cs"/>
              </a:rPr>
              <a:t>proportional</a:t>
            </a:r>
            <a:r>
              <a:rPr lang="fr-FR" sz="1600" dirty="0" smtClean="0">
                <a:solidFill>
                  <a:srgbClr val="888B8D"/>
                </a:solidFill>
                <a:latin typeface="+mn-lt"/>
                <a:cs typeface="+mn-cs"/>
              </a:rPr>
              <a:t> to the </a:t>
            </a:r>
            <a:r>
              <a:rPr lang="fr-FR" sz="1600" dirty="0" err="1">
                <a:solidFill>
                  <a:srgbClr val="888B8D"/>
                </a:solidFill>
                <a:latin typeface="+mn-lt"/>
                <a:cs typeface="+mn-cs"/>
              </a:rPr>
              <a:t>q</a:t>
            </a:r>
            <a:r>
              <a:rPr lang="fr-FR" sz="1600" dirty="0" err="1" smtClean="0">
                <a:solidFill>
                  <a:srgbClr val="888B8D"/>
                </a:solidFill>
                <a:latin typeface="+mn-lt"/>
                <a:cs typeface="+mn-cs"/>
              </a:rPr>
              <a:t>uantity</a:t>
            </a:r>
            <a:r>
              <a:rPr lang="fr-FR" sz="1600" dirty="0" smtClean="0">
                <a:solidFill>
                  <a:srgbClr val="888B8D"/>
                </a:solidFill>
                <a:latin typeface="+mn-lt"/>
                <a:cs typeface="+mn-cs"/>
              </a:rPr>
              <a:t> of </a:t>
            </a:r>
            <a:r>
              <a:rPr lang="fr-FR" sz="1600" dirty="0" err="1" smtClean="0">
                <a:solidFill>
                  <a:srgbClr val="888B8D"/>
                </a:solidFill>
                <a:latin typeface="+mn-lt"/>
                <a:cs typeface="+mn-cs"/>
              </a:rPr>
              <a:t>dust</a:t>
            </a:r>
            <a:r>
              <a:rPr lang="fr-FR" sz="1600" dirty="0" smtClean="0">
                <a:solidFill>
                  <a:srgbClr val="888B8D"/>
                </a:solidFill>
                <a:latin typeface="+mn-lt"/>
                <a:cs typeface="+mn-cs"/>
              </a:rPr>
              <a:t> </a:t>
            </a:r>
            <a:endParaRPr lang="fr-FR" sz="1600" dirty="0">
              <a:solidFill>
                <a:srgbClr val="888B8D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35098" y="5115302"/>
            <a:ext cx="47404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AF007C"/>
              </a:buClr>
              <a:buFont typeface="Arial" panose="020B0604020202020204" pitchFamily="34" charset="0"/>
              <a:buChar char="|"/>
            </a:pPr>
            <a:r>
              <a:rPr lang="fr-FR" sz="1600" dirty="0" err="1" smtClean="0">
                <a:solidFill>
                  <a:srgbClr val="888B8D"/>
                </a:solidFill>
                <a:latin typeface="+mn-lt"/>
                <a:cs typeface="+mn-cs"/>
              </a:rPr>
              <a:t>Each</a:t>
            </a:r>
            <a:r>
              <a:rPr lang="fr-FR" sz="1600" dirty="0" smtClean="0">
                <a:solidFill>
                  <a:srgbClr val="888B8D"/>
                </a:solidFill>
                <a:latin typeface="+mn-lt"/>
                <a:cs typeface="+mn-cs"/>
              </a:rPr>
              <a:t> particules </a:t>
            </a:r>
            <a:r>
              <a:rPr lang="fr-FR" sz="1600" dirty="0" err="1" smtClean="0">
                <a:solidFill>
                  <a:srgbClr val="888B8D"/>
                </a:solidFill>
                <a:latin typeface="+mn-lt"/>
                <a:cs typeface="+mn-cs"/>
              </a:rPr>
              <a:t>reflect</a:t>
            </a:r>
            <a:r>
              <a:rPr lang="fr-FR" sz="1600" dirty="0" smtClean="0">
                <a:solidFill>
                  <a:srgbClr val="888B8D"/>
                </a:solidFill>
                <a:latin typeface="+mn-lt"/>
                <a:cs typeface="+mn-cs"/>
              </a:rPr>
              <a:t> on </a:t>
            </a:r>
            <a:r>
              <a:rPr lang="fr-FR" sz="1600" dirty="0" err="1" smtClean="0">
                <a:solidFill>
                  <a:srgbClr val="888B8D"/>
                </a:solidFill>
                <a:latin typeface="+mn-lt"/>
                <a:cs typeface="+mn-cs"/>
              </a:rPr>
              <a:t>each</a:t>
            </a:r>
            <a:r>
              <a:rPr lang="fr-FR" sz="1600" dirty="0" smtClean="0">
                <a:solidFill>
                  <a:srgbClr val="888B8D"/>
                </a:solidFill>
                <a:latin typeface="+mn-lt"/>
                <a:cs typeface="+mn-cs"/>
              </a:rPr>
              <a:t> </a:t>
            </a:r>
            <a:r>
              <a:rPr lang="fr-FR" sz="1600" dirty="0" err="1" smtClean="0">
                <a:solidFill>
                  <a:srgbClr val="888B8D"/>
                </a:solidFill>
                <a:latin typeface="+mn-lt"/>
                <a:cs typeface="+mn-cs"/>
              </a:rPr>
              <a:t>other</a:t>
            </a:r>
            <a:r>
              <a:rPr lang="fr-FR" sz="1600" dirty="0" smtClean="0">
                <a:solidFill>
                  <a:srgbClr val="888B8D"/>
                </a:solidFill>
                <a:latin typeface="+mn-lt"/>
                <a:cs typeface="+mn-cs"/>
              </a:rPr>
              <a:t> and </a:t>
            </a:r>
            <a:r>
              <a:rPr lang="fr-FR" sz="1600" dirty="0" err="1" smtClean="0">
                <a:solidFill>
                  <a:srgbClr val="888B8D"/>
                </a:solidFill>
                <a:latin typeface="+mn-lt"/>
                <a:cs typeface="+mn-cs"/>
              </a:rPr>
              <a:t>create</a:t>
            </a:r>
            <a:r>
              <a:rPr lang="fr-FR" sz="1600" dirty="0" smtClean="0">
                <a:solidFill>
                  <a:srgbClr val="888B8D"/>
                </a:solidFill>
                <a:latin typeface="+mn-lt"/>
                <a:cs typeface="+mn-cs"/>
              </a:rPr>
              <a:t> the </a:t>
            </a:r>
            <a:r>
              <a:rPr lang="fr-FR" sz="1600" b="1" dirty="0" smtClean="0">
                <a:solidFill>
                  <a:srgbClr val="AF007C"/>
                </a:solidFill>
                <a:latin typeface="+mn-lt"/>
                <a:cs typeface="+mn-cs"/>
              </a:rPr>
              <a:t>multi </a:t>
            </a:r>
            <a:r>
              <a:rPr lang="fr-FR" sz="1600" b="1" dirty="0" err="1" smtClean="0">
                <a:solidFill>
                  <a:srgbClr val="AF007C"/>
                </a:solidFill>
                <a:latin typeface="+mn-lt"/>
                <a:cs typeface="+mn-cs"/>
              </a:rPr>
              <a:t>reflection</a:t>
            </a:r>
            <a:r>
              <a:rPr lang="fr-FR" sz="1600" b="1" dirty="0" smtClean="0">
                <a:solidFill>
                  <a:srgbClr val="AF007C"/>
                </a:solidFill>
                <a:latin typeface="+mn-lt"/>
                <a:cs typeface="+mn-cs"/>
              </a:rPr>
              <a:t> </a:t>
            </a:r>
            <a:r>
              <a:rPr lang="fr-FR" sz="1600" b="1" dirty="0" err="1" smtClean="0">
                <a:solidFill>
                  <a:srgbClr val="AF007C"/>
                </a:solidFill>
                <a:latin typeface="+mn-lt"/>
                <a:cs typeface="+mn-cs"/>
              </a:rPr>
              <a:t>effect</a:t>
            </a:r>
            <a:endParaRPr lang="fr-FR" sz="1600" b="1" dirty="0">
              <a:solidFill>
                <a:srgbClr val="AF007C"/>
              </a:solidFill>
              <a:latin typeface="+mn-lt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29373" y="5910725"/>
            <a:ext cx="77728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AF007C"/>
              </a:buClr>
            </a:pPr>
            <a:r>
              <a:rPr lang="fr-FR" sz="1600" dirty="0" smtClean="0">
                <a:solidFill>
                  <a:srgbClr val="AF007C"/>
                </a:solidFill>
                <a:latin typeface="+mn-lt"/>
                <a:cs typeface="+mn-cs"/>
              </a:rPr>
              <a:t>The BACK SCATTERING PRINCIPLE </a:t>
            </a:r>
            <a:r>
              <a:rPr lang="fr-FR" sz="1600" dirty="0" err="1" smtClean="0">
                <a:solidFill>
                  <a:srgbClr val="AF007C"/>
                </a:solidFill>
                <a:latin typeface="+mn-lt"/>
                <a:cs typeface="+mn-cs"/>
              </a:rPr>
              <a:t>is</a:t>
            </a:r>
            <a:r>
              <a:rPr lang="fr-FR" sz="1600" dirty="0" smtClean="0">
                <a:solidFill>
                  <a:srgbClr val="AF007C"/>
                </a:solidFill>
                <a:latin typeface="+mn-lt"/>
                <a:cs typeface="+mn-cs"/>
              </a:rPr>
              <a:t> the </a:t>
            </a:r>
            <a:r>
              <a:rPr lang="fr-FR" sz="1600" dirty="0" err="1" smtClean="0">
                <a:solidFill>
                  <a:srgbClr val="AF007C"/>
                </a:solidFill>
                <a:latin typeface="+mn-lt"/>
                <a:cs typeface="+mn-cs"/>
              </a:rPr>
              <a:t>most</a:t>
            </a:r>
            <a:r>
              <a:rPr lang="fr-FR" sz="1600" dirty="0" smtClean="0">
                <a:solidFill>
                  <a:srgbClr val="AF007C"/>
                </a:solidFill>
                <a:latin typeface="+mn-lt"/>
                <a:cs typeface="+mn-cs"/>
              </a:rPr>
              <a:t> sensible in </a:t>
            </a:r>
            <a:r>
              <a:rPr lang="fr-FR" sz="1600" dirty="0" err="1" smtClean="0">
                <a:solidFill>
                  <a:srgbClr val="AF007C"/>
                </a:solidFill>
                <a:latin typeface="+mn-lt"/>
                <a:cs typeface="+mn-cs"/>
              </a:rPr>
              <a:t>low</a:t>
            </a:r>
            <a:r>
              <a:rPr lang="fr-FR" sz="1600" dirty="0" smtClean="0">
                <a:solidFill>
                  <a:srgbClr val="AF007C"/>
                </a:solidFill>
                <a:latin typeface="+mn-lt"/>
                <a:cs typeface="+mn-cs"/>
              </a:rPr>
              <a:t> concentration. </a:t>
            </a:r>
            <a:endParaRPr lang="fr-FR" sz="1600" dirty="0">
              <a:solidFill>
                <a:srgbClr val="AF007C"/>
              </a:solidFill>
              <a:latin typeface="+mn-lt"/>
              <a:cs typeface="+mn-cs"/>
            </a:endParaRPr>
          </a:p>
        </p:txBody>
      </p:sp>
      <p:pic>
        <p:nvPicPr>
          <p:cNvPr id="1050" name="Picture 26" descr="Afficher l'image d'origine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22" y="5647089"/>
            <a:ext cx="460100" cy="58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Espace réservé du contenu 25" descr="Capture d’écran"/>
          <p:cNvPicPr>
            <a:picLocks noGrp="1" noChangeAspect="1"/>
          </p:cNvPicPr>
          <p:nvPr>
            <p:ph sz="quarter" idx="18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2125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6" b="5031"/>
          <a:stretch/>
        </p:blipFill>
        <p:spPr>
          <a:xfrm>
            <a:off x="194484" y="1378275"/>
            <a:ext cx="2869235" cy="3880185"/>
          </a:xfrm>
        </p:spPr>
      </p:pic>
      <p:sp>
        <p:nvSpPr>
          <p:cNvPr id="29" name="Organigramme : Connecteur 28"/>
          <p:cNvSpPr/>
          <p:nvPr/>
        </p:nvSpPr>
        <p:spPr>
          <a:xfrm flipV="1">
            <a:off x="2025091" y="3294003"/>
            <a:ext cx="0" cy="0"/>
          </a:xfrm>
          <a:prstGeom prst="flowChartConnector">
            <a:avLst/>
          </a:prstGeom>
          <a:solidFill>
            <a:srgbClr val="080808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Organigramme : Connecteur 40"/>
          <p:cNvSpPr/>
          <p:nvPr/>
        </p:nvSpPr>
        <p:spPr>
          <a:xfrm>
            <a:off x="2607571" y="3174474"/>
            <a:ext cx="0" cy="0"/>
          </a:xfrm>
          <a:prstGeom prst="flowChartConnector">
            <a:avLst/>
          </a:prstGeom>
          <a:solidFill>
            <a:srgbClr val="080808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Organigramme : Connecteur 27"/>
          <p:cNvSpPr/>
          <p:nvPr/>
        </p:nvSpPr>
        <p:spPr>
          <a:xfrm>
            <a:off x="1629102" y="3447055"/>
            <a:ext cx="45719" cy="45719"/>
          </a:xfrm>
          <a:prstGeom prst="flowChartConnector">
            <a:avLst/>
          </a:prstGeom>
          <a:solidFill>
            <a:srgbClr val="080808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Organigramme : Connecteur 43"/>
          <p:cNvSpPr/>
          <p:nvPr/>
        </p:nvSpPr>
        <p:spPr>
          <a:xfrm>
            <a:off x="1937324" y="3318368"/>
            <a:ext cx="45719" cy="45719"/>
          </a:xfrm>
          <a:prstGeom prst="flowChartConnector">
            <a:avLst/>
          </a:prstGeom>
          <a:solidFill>
            <a:srgbClr val="080808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Organigramme : Connecteur 44"/>
          <p:cNvSpPr/>
          <p:nvPr/>
        </p:nvSpPr>
        <p:spPr>
          <a:xfrm>
            <a:off x="2122317" y="3249850"/>
            <a:ext cx="45719" cy="45719"/>
          </a:xfrm>
          <a:prstGeom prst="flowChartConnector">
            <a:avLst/>
          </a:prstGeom>
          <a:solidFill>
            <a:srgbClr val="080808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Organigramme : Connecteur 45"/>
          <p:cNvSpPr/>
          <p:nvPr/>
        </p:nvSpPr>
        <p:spPr>
          <a:xfrm flipH="1">
            <a:off x="2343689" y="3216272"/>
            <a:ext cx="45719" cy="45719"/>
          </a:xfrm>
          <a:prstGeom prst="flowChartConnector">
            <a:avLst/>
          </a:prstGeom>
          <a:solidFill>
            <a:srgbClr val="080808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Organigramme : Connecteur 46"/>
          <p:cNvSpPr/>
          <p:nvPr/>
        </p:nvSpPr>
        <p:spPr>
          <a:xfrm flipV="1">
            <a:off x="2528977" y="3157687"/>
            <a:ext cx="45719" cy="45719"/>
          </a:xfrm>
          <a:prstGeom prst="flowChartConnector">
            <a:avLst/>
          </a:prstGeom>
          <a:solidFill>
            <a:srgbClr val="080808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Organigramme : Connecteur 47"/>
          <p:cNvSpPr/>
          <p:nvPr/>
        </p:nvSpPr>
        <p:spPr>
          <a:xfrm flipV="1">
            <a:off x="2698679" y="3099819"/>
            <a:ext cx="45719" cy="45719"/>
          </a:xfrm>
          <a:prstGeom prst="flowChartConnector">
            <a:avLst/>
          </a:prstGeom>
          <a:solidFill>
            <a:srgbClr val="080808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9" name="Connecteur droit avec flèche 48"/>
          <p:cNvCxnSpPr/>
          <p:nvPr/>
        </p:nvCxnSpPr>
        <p:spPr>
          <a:xfrm flipV="1">
            <a:off x="1455343" y="2496237"/>
            <a:ext cx="1152228" cy="105629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1911442" y="4857683"/>
            <a:ext cx="1023656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DUCT</a:t>
            </a:r>
            <a:endParaRPr lang="fr-FR" sz="1200" dirty="0"/>
          </a:p>
        </p:txBody>
      </p:sp>
      <p:pic>
        <p:nvPicPr>
          <p:cNvPr id="27" name="Picture 2" descr="C:\Users\divadi\Desktop\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992" y="470071"/>
            <a:ext cx="469259" cy="46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6" descr="Afficher l'image d'origine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22" y="5799489"/>
            <a:ext cx="460100" cy="58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4141532" y="3356058"/>
            <a:ext cx="50024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AF007C"/>
              </a:buClr>
              <a:buFont typeface="Arial" panose="020B0604020202020204" pitchFamily="34" charset="0"/>
              <a:buChar char="|"/>
            </a:pPr>
            <a:r>
              <a:rPr lang="fr-FR" sz="1600" dirty="0" smtClean="0">
                <a:solidFill>
                  <a:srgbClr val="888B8D"/>
                </a:solidFill>
                <a:latin typeface="+mn-lt"/>
                <a:cs typeface="+mn-cs"/>
              </a:rPr>
              <a:t>The light ray </a:t>
            </a:r>
            <a:r>
              <a:rPr lang="fr-FR" sz="1600" dirty="0" err="1" smtClean="0">
                <a:solidFill>
                  <a:srgbClr val="AF007C"/>
                </a:solidFill>
                <a:latin typeface="+mn-lt"/>
                <a:cs typeface="+mn-cs"/>
              </a:rPr>
              <a:t>is</a:t>
            </a:r>
            <a:r>
              <a:rPr lang="fr-FR" sz="1600" dirty="0" smtClean="0">
                <a:solidFill>
                  <a:srgbClr val="AF007C"/>
                </a:solidFill>
                <a:latin typeface="+mn-lt"/>
                <a:cs typeface="+mn-cs"/>
              </a:rPr>
              <a:t> white </a:t>
            </a:r>
            <a:r>
              <a:rPr lang="fr-FR" sz="1600" dirty="0" err="1" smtClean="0">
                <a:solidFill>
                  <a:srgbClr val="AF007C"/>
                </a:solidFill>
                <a:latin typeface="+mn-lt"/>
                <a:cs typeface="+mn-cs"/>
              </a:rPr>
              <a:t>because</a:t>
            </a:r>
            <a:r>
              <a:rPr lang="fr-FR" sz="1600" dirty="0" smtClean="0">
                <a:solidFill>
                  <a:srgbClr val="AF007C"/>
                </a:solidFill>
                <a:latin typeface="+mn-lt"/>
                <a:cs typeface="+mn-cs"/>
              </a:rPr>
              <a:t> </a:t>
            </a:r>
            <a:r>
              <a:rPr lang="fr-FR" sz="1600" dirty="0" err="1" smtClean="0">
                <a:solidFill>
                  <a:srgbClr val="AF007C"/>
                </a:solidFill>
                <a:latin typeface="+mn-lt"/>
                <a:cs typeface="+mn-cs"/>
              </a:rPr>
              <a:t>very</a:t>
            </a:r>
            <a:r>
              <a:rPr lang="fr-FR" sz="1600" dirty="0" smtClean="0">
                <a:solidFill>
                  <a:srgbClr val="AF007C"/>
                </a:solidFill>
                <a:latin typeface="+mn-lt"/>
                <a:cs typeface="+mn-cs"/>
              </a:rPr>
              <a:t> </a:t>
            </a:r>
            <a:r>
              <a:rPr lang="fr-FR" sz="1600" dirty="0" err="1" smtClean="0">
                <a:solidFill>
                  <a:srgbClr val="AF007C"/>
                </a:solidFill>
                <a:latin typeface="+mn-lt"/>
                <a:cs typeface="+mn-cs"/>
              </a:rPr>
              <a:t>representative</a:t>
            </a:r>
            <a:endParaRPr lang="fr-FR" sz="1600" dirty="0">
              <a:solidFill>
                <a:srgbClr val="888B8D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0.00069 C -0.00313 -0.00047 -0.00382 -0.00139 -0.00521 -0.0044 C -0.00695 -0.01297 -0.00764 -0.02385 -0.00261 -0.03056 C -0.00053 -0.03635 0.00191 -0.04144 0.00312 -0.04769 C 0.0026 -0.07037 0.00382 -0.06505 -0.00139 -0.07801 C -0.0007 -0.08542 -0.0007 -0.08658 0.00451 -0.08843 C 0.00677 -0.09144 0.01041 -0.09398 0.01354 -0.09537 C 0.0151 -0.09746 0.01666 -0.09861 0.01822 -0.1007 C 0.02013 -0.10996 0.0184 -0.11736 0.01493 -0.12477 C 0.01406 -0.1294 0.01267 -0.13195 0.01423 -0.13704 C 0.01493 -0.13935 0.01736 -0.14236 0.01822 -0.1456 C 0.01857 -0.15023 0.01822 -0.15324 0.01822 -0.15764 " pathEditMode="fixed" ptsTypes="fffffffffff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C -0.00487 -0.00209 -0.00434 -0.00301 -0.0066 -0.00857 C -0.00643 -0.01968 -0.00903 -0.04098 -0.00261 -0.05278 C -0.00191 -0.05649 0.00034 -0.05973 0.00191 -0.0632 C 0.00312 -0.06621 0.00399 -0.06968 0.00503 -0.07269 C 0.00538 -0.08079 0.00746 -0.09051 0.0026 -0.09699 C 0.00052 -0.1044 -0.00365 -0.10973 -0.00521 -0.11783 C -0.004 -0.1257 -0.00469 -0.12593 8.33333E-7 -0.12894 C 0.00173 -0.13149 0.00295 -0.13357 0.00381 -0.13681 C 0.00312 -0.1463 0.00399 -0.15162 8.33333E-7 -0.15834 C -0.00105 -0.16204 -0.00226 -0.16505 -0.0033 -0.16875 C -0.00278 -0.17246 -0.00139 -0.17408 -0.00139 -0.17755 L 0.00052 -0.18797 " pathEditMode="fixed" ptsTypes="fffffffffffAA">
                                      <p:cBhvr>
                                        <p:cTn id="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C -0.00625 -0.00185 -0.00486 -0.00532 -0.00712 -0.01204 C -0.00885 -0.02477 -0.00781 -0.03472 -0.0026 -0.04491 C -0.0033 -0.075 -0.00052 -0.06482 -0.00521 -0.07708 C -0.00642 -0.08032 -0.00851 -0.08079 -0.01042 -0.0831 C -0.01215 -0.08542 -0.01563 -0.09005 -0.01563 -0.09005 C -0.01597 -0.0912 -0.01632 -0.09236 -0.01684 -0.09352 C -0.01719 -0.09421 -0.01788 -0.09444 -0.01823 -0.09514 C -0.01944 -0.09838 -0.01858 -0.10046 -0.02083 -0.10301 C -0.01997 -0.11343 -0.01771 -0.11458 -0.01372 -0.12292 C -0.01389 -0.1287 -0.01372 -0.13449 -0.01424 -0.14028 C -0.01441 -0.14144 -0.01719 -0.14468 -0.01754 -0.14537 C -0.01858 -0.14699 -0.02014 -0.15069 -0.02014 -0.15069 C -0.01927 -0.1581 -0.01823 -0.1581 -0.01424 -0.16273 C -0.01354 -0.16736 -0.01372 -0.16505 -0.01372 -0.16968 " pathEditMode="fixed" ptsTypes="ffffffffffffffA">
                                      <p:cBhvr>
                                        <p:cTn id="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C -0.00278 -0.00764 -0.00364 -0.01597 -0.00642 -0.02338 C -0.00746 -0.02986 -0.0092 -0.04167 -0.01423 -0.04421 C -0.01562 -0.04907 -0.01389 -0.04514 -0.01823 -0.04768 C -0.01927 -0.04838 -0.01996 -0.04954 -0.02083 -0.05023 C -0.025 -0.05324 -0.02934 -0.05463 -0.03316 -0.0581 C -0.03368 -0.06157 -0.03385 -0.06342 -0.03576 -0.06574 C -0.03437 -0.07963 -0.03159 -0.07847 -0.02465 -0.08657 C -0.02083 -0.09745 -0.02118 -0.10463 -0.02795 -0.1125 C -0.02864 -0.11597 -0.03038 -0.11829 -0.03107 -0.12199 C -0.03038 -0.12847 -0.02934 -0.12917 -0.02534 -0.13241 C -0.02378 -0.13842 -0.02621 -0.14236 -0.02916 -0.1463 C -0.03003 -0.14954 -0.02934 -0.14838 -0.03107 -0.14977 " pathEditMode="fixed" ptsTypes="ffffffffffffA">
                                      <p:cBhvr>
                                        <p:cTn id="1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046 C -0.00434 -0.00162 -0.00243 -0.00047 -0.00555 -0.00301 C -0.00746 -0.00972 -0.00468 -0.00185 -0.00816 -0.00648 C -0.00902 -0.00764 -0.00937 -0.00972 -0.01024 -0.01088 C -0.00972 -0.01621 -0.0059 -0.02755 -0.01076 -0.02986 C -0.0125 -0.03218 -0.01458 -0.03334 -0.01666 -0.03519 C -0.01788 -0.03982 -0.0151 -0.05579 -0.01736 -0.05857 C -0.01909 -0.06065 -0.02205 -0.05903 -0.02448 -0.05926 C -0.02691 -0.06042 -0.0276 -0.06158 -0.02899 -0.06459 C -0.03107 -0.07709 -0.02847 -0.09051 -0.02448 -0.10185 C -0.02552 -0.11297 -0.02569 -0.10949 -0.0309 -0.11644 C -0.03142 -0.11783 -0.03159 -0.11945 -0.03229 -0.12084 C -0.03281 -0.12176 -0.03385 -0.12153 -0.0342 -0.12246 C -0.03576 -0.12547 -0.03732 -0.13056 -0.03871 -0.1338 C -0.03958 -0.13912 -0.04132 -0.14121 -0.04392 -0.14514 C -0.04323 -0.15093 -0.04323 -0.14861 -0.04323 -0.15209 " pathEditMode="fixed" ptsTypes="fffffffffffffffA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4.07407E-6 C -0.00313 -0.00092 -0.00573 -0.00023 -0.00799 -0.00162 C -0.00938 -0.00254 -0.01129 -0.00601 -0.01129 -0.00601 C -0.01319 -0.01551 -0.01267 -0.00625 -0.01441 -0.025 C -0.0151 -0.03217 -0.01406 -0.04051 -0.01962 -0.04328 C -0.02101 -0.0449 -0.02222 -0.04676 -0.02361 -0.04838 C -0.02448 -0.05231 -0.02448 -0.05162 -0.02361 -0.05694 C -0.02326 -0.05879 -0.02274 -0.06041 -0.02222 -0.06226 C -0.02205 -0.06319 -0.02153 -0.06481 -0.02153 -0.06481 C -0.02205 -0.07176 -0.0217 -0.07453 -0.02413 -0.07963 C -0.02465 -0.0831 -0.02535 -0.08657 -0.02622 -0.09004 C -0.02639 -0.09351 -0.02587 -0.09699 -0.02674 -0.10023 C -0.02778 -0.10393 -0.03559 -0.11041 -0.03785 -0.11342 C -0.03715 -0.1199 -0.03611 -0.12569 -0.04167 -0.12708 C -0.04462 -0.12963 -0.04601 -0.13148 -0.04948 -0.13148 " pathEditMode="fixed" ptsTypes="ffffffffffffffA">
                                      <p:cBhvr>
                                        <p:cTn id="1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  <p:bldP spid="12" grpId="0"/>
      <p:bldP spid="13" grpId="0"/>
      <p:bldP spid="14" grpId="0"/>
      <p:bldP spid="15" grpId="0"/>
      <p:bldP spid="2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fr-FR" dirty="0" err="1"/>
              <a:t>Pillard</a:t>
            </a:r>
            <a:r>
              <a:rPr lang="en-GB" altLang="fr-FR" dirty="0"/>
              <a:t> </a:t>
            </a:r>
            <a:r>
              <a:rPr lang="en-GB" altLang="fr-FR" dirty="0" err="1"/>
              <a:t>Opastop</a:t>
            </a:r>
            <a:r>
              <a:rPr lang="en-GB" altLang="fr-FR" dirty="0">
                <a:cs typeface="Times New Roman"/>
              </a:rPr>
              <a:t>® GP4000H</a:t>
            </a:r>
            <a:endParaRPr lang="en-GB" alt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6926F305-C1F0-4E70-8238-56B55E3AA08B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err="1" smtClean="0"/>
              <a:t>Presentation</a:t>
            </a:r>
            <a:r>
              <a:rPr lang="fr-FR" dirty="0" smtClean="0"/>
              <a:t> of the Pillard </a:t>
            </a:r>
            <a:r>
              <a:rPr lang="fr-FR" dirty="0"/>
              <a:t>Opastop</a:t>
            </a:r>
            <a:r>
              <a:rPr lang="fr-FR" sz="1600" dirty="0">
                <a:latin typeface="Times New Roman"/>
                <a:cs typeface="Times New Roman"/>
              </a:rPr>
              <a:t>®</a:t>
            </a:r>
            <a:r>
              <a:rPr lang="fr-FR" dirty="0"/>
              <a:t> GP4000H 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fr-FR" dirty="0" err="1" smtClean="0"/>
              <a:t>IIlustration</a:t>
            </a:r>
            <a:endParaRPr lang="fr-FR" dirty="0"/>
          </a:p>
        </p:txBody>
      </p:sp>
      <p:pic>
        <p:nvPicPr>
          <p:cNvPr id="11" name="Picture 14" descr="doc gp2001h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00" y="2045105"/>
            <a:ext cx="3724378" cy="2962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orme libre 11"/>
          <p:cNvSpPr/>
          <p:nvPr/>
        </p:nvSpPr>
        <p:spPr>
          <a:xfrm flipV="1">
            <a:off x="4177071" y="2304291"/>
            <a:ext cx="1755896" cy="821679"/>
          </a:xfrm>
          <a:custGeom>
            <a:avLst/>
            <a:gdLst>
              <a:gd name="connsiteX0" fmla="*/ 0 w 937091"/>
              <a:gd name="connsiteY0" fmla="*/ 123918 h 589744"/>
              <a:gd name="connsiteX1" fmla="*/ 284672 w 937091"/>
              <a:gd name="connsiteY1" fmla="*/ 270567 h 589744"/>
              <a:gd name="connsiteX2" fmla="*/ 577970 w 937091"/>
              <a:gd name="connsiteY2" fmla="*/ 3148 h 589744"/>
              <a:gd name="connsiteX3" fmla="*/ 888521 w 937091"/>
              <a:gd name="connsiteY3" fmla="*/ 486227 h 589744"/>
              <a:gd name="connsiteX4" fmla="*/ 931653 w 937091"/>
              <a:gd name="connsiteY4" fmla="*/ 589744 h 589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091" h="589744">
                <a:moveTo>
                  <a:pt x="0" y="123918"/>
                </a:moveTo>
                <a:cubicBezTo>
                  <a:pt x="94172" y="207306"/>
                  <a:pt x="188344" y="290695"/>
                  <a:pt x="284672" y="270567"/>
                </a:cubicBezTo>
                <a:cubicBezTo>
                  <a:pt x="381000" y="250439"/>
                  <a:pt x="477328" y="-32795"/>
                  <a:pt x="577970" y="3148"/>
                </a:cubicBezTo>
                <a:cubicBezTo>
                  <a:pt x="678612" y="39091"/>
                  <a:pt x="829574" y="388461"/>
                  <a:pt x="888521" y="486227"/>
                </a:cubicBezTo>
                <a:cubicBezTo>
                  <a:pt x="947468" y="583993"/>
                  <a:pt x="939560" y="586868"/>
                  <a:pt x="931653" y="589744"/>
                </a:cubicBezTo>
              </a:path>
            </a:pathLst>
          </a:custGeom>
          <a:noFill/>
          <a:ln w="19050">
            <a:solidFill>
              <a:srgbClr val="AF007C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6118650" y="1443425"/>
            <a:ext cx="27432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AF007C"/>
              </a:buClr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888B8D"/>
                </a:solidFill>
                <a:latin typeface="+mn-lt"/>
                <a:cs typeface="+mn-cs"/>
              </a:rPr>
              <a:t>A cone of light is emitted in the measurement space.</a:t>
            </a:r>
            <a:endParaRPr lang="fr-FR" sz="1600" dirty="0">
              <a:solidFill>
                <a:srgbClr val="888B8D"/>
              </a:solidFill>
              <a:latin typeface="+mn-lt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70835" y="4201435"/>
            <a:ext cx="30388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AF007C"/>
              </a:buClr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888B8D"/>
                </a:solidFill>
                <a:latin typeface="+mn-lt"/>
                <a:cs typeface="+mn-cs"/>
              </a:rPr>
              <a:t>The receiving fiber collects the light and </a:t>
            </a:r>
            <a:r>
              <a:rPr lang="en-US" sz="1600" dirty="0" smtClean="0">
                <a:solidFill>
                  <a:srgbClr val="888B8D"/>
                </a:solidFill>
                <a:latin typeface="+mn-lt"/>
                <a:cs typeface="+mn-cs"/>
              </a:rPr>
              <a:t>drive it </a:t>
            </a:r>
            <a:r>
              <a:rPr lang="en-US" sz="1600" dirty="0">
                <a:solidFill>
                  <a:srgbClr val="888B8D"/>
                </a:solidFill>
                <a:latin typeface="+mn-lt"/>
                <a:cs typeface="+mn-cs"/>
              </a:rPr>
              <a:t>into the measurement </a:t>
            </a:r>
            <a:r>
              <a:rPr lang="en-US" sz="1600" dirty="0" smtClean="0">
                <a:solidFill>
                  <a:srgbClr val="888B8D"/>
                </a:solidFill>
                <a:latin typeface="+mn-lt"/>
                <a:cs typeface="+mn-cs"/>
              </a:rPr>
              <a:t>box</a:t>
            </a:r>
            <a:endParaRPr lang="fr-FR" sz="1600" dirty="0">
              <a:solidFill>
                <a:srgbClr val="888B8D"/>
              </a:solidFill>
              <a:latin typeface="+mn-lt"/>
              <a:cs typeface="+mn-cs"/>
            </a:endParaRPr>
          </a:p>
        </p:txBody>
      </p:sp>
      <p:sp>
        <p:nvSpPr>
          <p:cNvPr id="16" name="Forme libre 15"/>
          <p:cNvSpPr/>
          <p:nvPr/>
        </p:nvSpPr>
        <p:spPr>
          <a:xfrm>
            <a:off x="3168502" y="3526141"/>
            <a:ext cx="2683562" cy="1229292"/>
          </a:xfrm>
          <a:custGeom>
            <a:avLst/>
            <a:gdLst>
              <a:gd name="connsiteX0" fmla="*/ 0 w 1712890"/>
              <a:gd name="connsiteY0" fmla="*/ 0 h 811369"/>
              <a:gd name="connsiteX1" fmla="*/ 425003 w 1712890"/>
              <a:gd name="connsiteY1" fmla="*/ 540913 h 811369"/>
              <a:gd name="connsiteX2" fmla="*/ 901521 w 1712890"/>
              <a:gd name="connsiteY2" fmla="*/ 412124 h 811369"/>
              <a:gd name="connsiteX3" fmla="*/ 1712890 w 1712890"/>
              <a:gd name="connsiteY3" fmla="*/ 811369 h 811369"/>
              <a:gd name="connsiteX4" fmla="*/ 1712890 w 1712890"/>
              <a:gd name="connsiteY4" fmla="*/ 811369 h 811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2890" h="811369">
                <a:moveTo>
                  <a:pt x="0" y="0"/>
                </a:moveTo>
                <a:cubicBezTo>
                  <a:pt x="137374" y="236113"/>
                  <a:pt x="274749" y="472226"/>
                  <a:pt x="425003" y="540913"/>
                </a:cubicBezTo>
                <a:cubicBezTo>
                  <a:pt x="575257" y="609600"/>
                  <a:pt x="686873" y="367048"/>
                  <a:pt x="901521" y="412124"/>
                </a:cubicBezTo>
                <a:cubicBezTo>
                  <a:pt x="1116169" y="457200"/>
                  <a:pt x="1712890" y="811369"/>
                  <a:pt x="1712890" y="811369"/>
                </a:cubicBezTo>
                <a:lnTo>
                  <a:pt x="1712890" y="811369"/>
                </a:lnTo>
              </a:path>
            </a:pathLst>
          </a:custGeom>
          <a:noFill/>
          <a:ln w="19050">
            <a:solidFill>
              <a:srgbClr val="AF007C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695481" y="4037026"/>
            <a:ext cx="1682932" cy="46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15559" y="2135923"/>
            <a:ext cx="72778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 err="1" smtClean="0"/>
              <a:t>sensor</a:t>
            </a:r>
            <a:endParaRPr lang="fr-FR" sz="1200" dirty="0"/>
          </a:p>
        </p:txBody>
      </p:sp>
      <p:sp>
        <p:nvSpPr>
          <p:cNvPr id="17" name="ZoneTexte 16"/>
          <p:cNvSpPr txBox="1"/>
          <p:nvPr/>
        </p:nvSpPr>
        <p:spPr>
          <a:xfrm>
            <a:off x="3335605" y="1876536"/>
            <a:ext cx="84146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Flue </a:t>
            </a:r>
            <a:r>
              <a:rPr lang="fr-FR" sz="1200" dirty="0" err="1" smtClean="0"/>
              <a:t>gas</a:t>
            </a:r>
            <a:endParaRPr lang="fr-FR" sz="1200" dirty="0"/>
          </a:p>
        </p:txBody>
      </p:sp>
      <p:sp>
        <p:nvSpPr>
          <p:cNvPr id="18" name="ZoneTexte 17"/>
          <p:cNvSpPr txBox="1"/>
          <p:nvPr/>
        </p:nvSpPr>
        <p:spPr>
          <a:xfrm>
            <a:off x="1552545" y="4755433"/>
            <a:ext cx="139763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 err="1" smtClean="0"/>
              <a:t>Cone</a:t>
            </a:r>
            <a:r>
              <a:rPr lang="fr-FR" sz="1200" dirty="0" smtClean="0"/>
              <a:t> of light</a:t>
            </a:r>
            <a:endParaRPr lang="fr-FR" sz="1200" dirty="0"/>
          </a:p>
        </p:txBody>
      </p:sp>
      <p:sp>
        <p:nvSpPr>
          <p:cNvPr id="20" name="ZoneTexte 19"/>
          <p:cNvSpPr txBox="1"/>
          <p:nvPr/>
        </p:nvSpPr>
        <p:spPr>
          <a:xfrm>
            <a:off x="1041991" y="2450311"/>
            <a:ext cx="97252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 err="1" smtClean="0"/>
              <a:t>Optic</a:t>
            </a:r>
            <a:r>
              <a:rPr lang="fr-FR" sz="1200" dirty="0" smtClean="0"/>
              <a:t> fibre</a:t>
            </a:r>
            <a:endParaRPr lang="fr-FR" sz="1200" dirty="0"/>
          </a:p>
        </p:txBody>
      </p:sp>
      <p:sp>
        <p:nvSpPr>
          <p:cNvPr id="22" name="ZoneTexte 21"/>
          <p:cNvSpPr txBox="1"/>
          <p:nvPr/>
        </p:nvSpPr>
        <p:spPr>
          <a:xfrm rot="16200000">
            <a:off x="-119195" y="3230045"/>
            <a:ext cx="135235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b="1" dirty="0" err="1" smtClean="0">
                <a:solidFill>
                  <a:schemeClr val="bg2">
                    <a:lumMod val="75000"/>
                  </a:schemeClr>
                </a:solidFill>
              </a:rPr>
              <a:t>Measuring</a:t>
            </a:r>
            <a:r>
              <a:rPr lang="fr-FR" sz="1100" b="1" dirty="0" smtClean="0">
                <a:solidFill>
                  <a:schemeClr val="bg2">
                    <a:lumMod val="75000"/>
                  </a:schemeClr>
                </a:solidFill>
              </a:rPr>
              <a:t> panel</a:t>
            </a:r>
            <a:endParaRPr lang="fr-FR" sz="11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4" name="Picture 2" descr="C:\Users\divadi\Desktop\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992" y="470071"/>
            <a:ext cx="469259" cy="46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15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/>
      <p:bldP spid="15" grpId="0"/>
      <p:bldP spid="16" grpId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fr-FR" dirty="0" err="1"/>
              <a:t>Pillard</a:t>
            </a:r>
            <a:r>
              <a:rPr lang="en-GB" altLang="fr-FR" dirty="0"/>
              <a:t> </a:t>
            </a:r>
            <a:r>
              <a:rPr lang="en-GB" altLang="fr-FR" dirty="0" err="1"/>
              <a:t>Opastop</a:t>
            </a:r>
            <a:r>
              <a:rPr lang="en-GB" altLang="fr-FR" dirty="0">
                <a:cs typeface="Times New Roman"/>
              </a:rPr>
              <a:t>® GP4000H</a:t>
            </a:r>
            <a:endParaRPr lang="en-GB" alt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6926F305-C1F0-4E70-8238-56B55E3AA08B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269730" y="415636"/>
            <a:ext cx="6668147" cy="457199"/>
          </a:xfrm>
        </p:spPr>
        <p:txBody>
          <a:bodyPr>
            <a:normAutofit/>
          </a:bodyPr>
          <a:lstStyle/>
          <a:p>
            <a:r>
              <a:rPr lang="fr-FR" dirty="0" smtClean="0"/>
              <a:t>Visual </a:t>
            </a:r>
            <a:r>
              <a:rPr lang="fr-FR" dirty="0" err="1" smtClean="0"/>
              <a:t>presentation</a:t>
            </a:r>
            <a:r>
              <a:rPr lang="fr-FR" dirty="0" smtClean="0"/>
              <a:t> of the </a:t>
            </a:r>
            <a:r>
              <a:rPr lang="fr-FR" dirty="0" err="1" smtClean="0"/>
              <a:t>equipment</a:t>
            </a:r>
            <a:r>
              <a:rPr lang="fr-FR" dirty="0" smtClean="0"/>
              <a:t> </a:t>
            </a:r>
            <a:r>
              <a:rPr lang="fr-FR" dirty="0" err="1" smtClean="0"/>
              <a:t>installed</a:t>
            </a:r>
            <a:endParaRPr lang="fr-FR" dirty="0" smtClean="0">
              <a:latin typeface="Times New Roman"/>
              <a:cs typeface="Times New Roman"/>
            </a:endParaRPr>
          </a:p>
        </p:txBody>
      </p:sp>
      <p:pic>
        <p:nvPicPr>
          <p:cNvPr id="17" name="Picture 17" descr="P6090102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46" r="2652" b="3059"/>
          <a:stretch/>
        </p:blipFill>
        <p:spPr bwMode="auto">
          <a:xfrm>
            <a:off x="517447" y="1407393"/>
            <a:ext cx="3276117" cy="420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793564" y="2912799"/>
            <a:ext cx="11533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AF007C"/>
              </a:buClr>
            </a:pPr>
            <a:r>
              <a:rPr lang="fr-FR" sz="1600" dirty="0" err="1" smtClean="0">
                <a:solidFill>
                  <a:srgbClr val="AF007C"/>
                </a:solidFill>
                <a:latin typeface="+mn-lt"/>
                <a:cs typeface="+mn-cs"/>
              </a:rPr>
              <a:t>Measuring</a:t>
            </a:r>
            <a:r>
              <a:rPr lang="fr-FR" sz="1600" dirty="0" smtClean="0">
                <a:solidFill>
                  <a:srgbClr val="AF007C"/>
                </a:solidFill>
                <a:latin typeface="+mn-lt"/>
                <a:cs typeface="+mn-cs"/>
              </a:rPr>
              <a:t> </a:t>
            </a:r>
          </a:p>
          <a:p>
            <a:pPr>
              <a:buClr>
                <a:srgbClr val="AF007C"/>
              </a:buClr>
            </a:pPr>
            <a:r>
              <a:rPr lang="fr-FR" sz="1600" dirty="0" smtClean="0">
                <a:solidFill>
                  <a:srgbClr val="AF007C"/>
                </a:solidFill>
                <a:latin typeface="+mn-lt"/>
                <a:cs typeface="+mn-cs"/>
              </a:rPr>
              <a:t>panel</a:t>
            </a:r>
            <a:endParaRPr lang="fr-FR" sz="1600" dirty="0">
              <a:solidFill>
                <a:srgbClr val="AF007C"/>
              </a:solidFill>
              <a:latin typeface="+mn-lt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82932" y="5132575"/>
            <a:ext cx="11533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AF007C"/>
              </a:buClr>
            </a:pPr>
            <a:r>
              <a:rPr lang="fr-FR" sz="1600" dirty="0" err="1" smtClean="0">
                <a:solidFill>
                  <a:srgbClr val="AF007C"/>
                </a:solidFill>
                <a:latin typeface="+mn-lt"/>
                <a:cs typeface="+mn-cs"/>
              </a:rPr>
              <a:t>Sensor</a:t>
            </a:r>
            <a:endParaRPr lang="fr-FR" sz="1600" dirty="0">
              <a:solidFill>
                <a:srgbClr val="AF007C"/>
              </a:solidFill>
              <a:latin typeface="+mn-lt"/>
              <a:cs typeface="+mn-cs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274561" y="5988840"/>
            <a:ext cx="35374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 smtClean="0">
                <a:solidFill>
                  <a:srgbClr val="888B8D"/>
                </a:solidFill>
                <a:latin typeface="+mn-lt"/>
                <a:cs typeface="+mn-cs"/>
              </a:rPr>
              <a:t>Pillard </a:t>
            </a:r>
            <a:r>
              <a:rPr lang="fr-FR" sz="900" i="1" dirty="0" err="1">
                <a:solidFill>
                  <a:srgbClr val="888B8D"/>
                </a:solidFill>
                <a:latin typeface="+mn-lt"/>
                <a:cs typeface="+mn-cs"/>
              </a:rPr>
              <a:t>Opastop</a:t>
            </a:r>
            <a:r>
              <a:rPr lang="fr-FR" sz="900" i="1" dirty="0">
                <a:solidFill>
                  <a:srgbClr val="888B8D"/>
                </a:solidFill>
                <a:latin typeface="+mn-lt"/>
                <a:cs typeface="+mn-cs"/>
              </a:rPr>
              <a:t>® GP4000H </a:t>
            </a:r>
            <a:r>
              <a:rPr lang="fr-FR" sz="900" i="1" dirty="0" smtClean="0">
                <a:solidFill>
                  <a:srgbClr val="888B8D"/>
                </a:solidFill>
                <a:latin typeface="+mn-lt"/>
                <a:cs typeface="+mn-cs"/>
              </a:rPr>
              <a:t>cabinet </a:t>
            </a:r>
            <a:r>
              <a:rPr lang="fr-FR" sz="900" i="1" dirty="0" err="1" smtClean="0">
                <a:solidFill>
                  <a:srgbClr val="888B8D"/>
                </a:solidFill>
                <a:latin typeface="+mn-lt"/>
                <a:cs typeface="+mn-cs"/>
              </a:rPr>
              <a:t>installed</a:t>
            </a:r>
            <a:r>
              <a:rPr lang="fr-FR" sz="900" i="1" dirty="0" smtClean="0">
                <a:solidFill>
                  <a:srgbClr val="888B8D"/>
                </a:solidFill>
                <a:latin typeface="+mn-lt"/>
                <a:cs typeface="+mn-cs"/>
              </a:rPr>
              <a:t> on the </a:t>
            </a:r>
            <a:r>
              <a:rPr lang="fr-FR" sz="900" i="1" dirty="0" err="1" smtClean="0">
                <a:solidFill>
                  <a:srgbClr val="888B8D"/>
                </a:solidFill>
                <a:latin typeface="+mn-lt"/>
                <a:cs typeface="+mn-cs"/>
              </a:rPr>
              <a:t>duct</a:t>
            </a:r>
            <a:endParaRPr lang="fr-FR" sz="900" i="1" dirty="0">
              <a:solidFill>
                <a:srgbClr val="888B8D"/>
              </a:solidFill>
              <a:latin typeface="+mn-lt"/>
              <a:cs typeface="+mn-cs"/>
            </a:endParaRPr>
          </a:p>
        </p:txBody>
      </p:sp>
      <p:pic>
        <p:nvPicPr>
          <p:cNvPr id="16" name="Espace réservé du contenu 28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" t="38666" r="62650" b="27219"/>
          <a:stretch/>
        </p:blipFill>
        <p:spPr>
          <a:xfrm>
            <a:off x="2469741" y="2576623"/>
            <a:ext cx="781709" cy="576000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955" y="1407393"/>
            <a:ext cx="4089970" cy="3299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815051" y="1611694"/>
            <a:ext cx="7685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AF007C"/>
              </a:buClr>
            </a:pPr>
            <a:r>
              <a:rPr lang="fr-FR" sz="1600" dirty="0" err="1" smtClean="0">
                <a:solidFill>
                  <a:srgbClr val="AF007C"/>
                </a:solidFill>
                <a:latin typeface="+mn-lt"/>
                <a:cs typeface="+mn-cs"/>
              </a:rPr>
              <a:t>Duct</a:t>
            </a:r>
            <a:endParaRPr lang="fr-FR" sz="1600" dirty="0">
              <a:solidFill>
                <a:srgbClr val="AF007C"/>
              </a:solidFill>
              <a:latin typeface="+mn-lt"/>
              <a:cs typeface="+mn-cs"/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H="1" flipV="1">
            <a:off x="2849526" y="2998381"/>
            <a:ext cx="933406" cy="119856"/>
          </a:xfrm>
          <a:prstGeom prst="straightConnector1">
            <a:avLst/>
          </a:prstGeom>
          <a:ln w="19050">
            <a:solidFill>
              <a:srgbClr val="AF007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19" idx="1"/>
          </p:cNvCxnSpPr>
          <p:nvPr/>
        </p:nvCxnSpPr>
        <p:spPr>
          <a:xfrm flipH="1" flipV="1">
            <a:off x="2996124" y="4465674"/>
            <a:ext cx="786808" cy="836178"/>
          </a:xfrm>
          <a:prstGeom prst="straightConnector1">
            <a:avLst/>
          </a:prstGeom>
          <a:ln w="19050">
            <a:solidFill>
              <a:srgbClr val="AF007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V="1">
            <a:off x="4839472" y="2576623"/>
            <a:ext cx="976537" cy="480324"/>
          </a:xfrm>
          <a:prstGeom prst="straightConnector1">
            <a:avLst/>
          </a:prstGeom>
          <a:ln w="19050">
            <a:solidFill>
              <a:srgbClr val="AF007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V="1">
            <a:off x="4583633" y="3370522"/>
            <a:ext cx="3337623" cy="1931330"/>
          </a:xfrm>
          <a:prstGeom prst="straightConnector1">
            <a:avLst/>
          </a:prstGeom>
          <a:ln w="19050">
            <a:solidFill>
              <a:srgbClr val="AF007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 flipH="1">
            <a:off x="2835839" y="1859970"/>
            <a:ext cx="976140" cy="90278"/>
          </a:xfrm>
          <a:prstGeom prst="straightConnector1">
            <a:avLst/>
          </a:prstGeom>
          <a:ln w="19050">
            <a:solidFill>
              <a:srgbClr val="AF007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4486940" y="1859970"/>
            <a:ext cx="3434316" cy="90278"/>
          </a:xfrm>
          <a:prstGeom prst="straightConnector1">
            <a:avLst/>
          </a:prstGeom>
          <a:ln w="19050">
            <a:solidFill>
              <a:srgbClr val="AF007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4839472" y="6016359"/>
            <a:ext cx="35374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 smtClean="0">
                <a:solidFill>
                  <a:srgbClr val="888B8D"/>
                </a:solidFill>
                <a:latin typeface="+mn-lt"/>
                <a:cs typeface="+mn-cs"/>
              </a:rPr>
              <a:t>Pillard </a:t>
            </a:r>
            <a:r>
              <a:rPr lang="fr-FR" sz="900" i="1" dirty="0" err="1">
                <a:solidFill>
                  <a:srgbClr val="888B8D"/>
                </a:solidFill>
                <a:latin typeface="+mn-lt"/>
                <a:cs typeface="+mn-cs"/>
              </a:rPr>
              <a:t>Opastop</a:t>
            </a:r>
            <a:r>
              <a:rPr lang="fr-FR" sz="900" i="1" dirty="0">
                <a:solidFill>
                  <a:srgbClr val="888B8D"/>
                </a:solidFill>
                <a:latin typeface="+mn-lt"/>
                <a:cs typeface="+mn-cs"/>
              </a:rPr>
              <a:t>® GP4000H </a:t>
            </a:r>
            <a:r>
              <a:rPr lang="fr-FR" sz="900" i="1" dirty="0" smtClean="0">
                <a:solidFill>
                  <a:srgbClr val="888B8D"/>
                </a:solidFill>
                <a:latin typeface="+mn-lt"/>
                <a:cs typeface="+mn-cs"/>
              </a:rPr>
              <a:t>cabinet </a:t>
            </a:r>
            <a:r>
              <a:rPr lang="fr-FR" sz="900" i="1" dirty="0" err="1" smtClean="0">
                <a:solidFill>
                  <a:srgbClr val="888B8D"/>
                </a:solidFill>
                <a:latin typeface="+mn-lt"/>
                <a:cs typeface="+mn-cs"/>
              </a:rPr>
              <a:t>remoted</a:t>
            </a:r>
            <a:r>
              <a:rPr lang="fr-FR" sz="900" i="1" dirty="0" smtClean="0">
                <a:solidFill>
                  <a:srgbClr val="888B8D"/>
                </a:solidFill>
                <a:latin typeface="+mn-lt"/>
                <a:cs typeface="+mn-cs"/>
              </a:rPr>
              <a:t> </a:t>
            </a:r>
            <a:r>
              <a:rPr lang="fr-FR" sz="900" i="1" dirty="0" err="1" smtClean="0">
                <a:solidFill>
                  <a:srgbClr val="888B8D"/>
                </a:solidFill>
                <a:latin typeface="+mn-lt"/>
                <a:cs typeface="+mn-cs"/>
              </a:rPr>
              <a:t>from</a:t>
            </a:r>
            <a:r>
              <a:rPr lang="fr-FR" sz="900" i="1" dirty="0" smtClean="0">
                <a:solidFill>
                  <a:srgbClr val="888B8D"/>
                </a:solidFill>
                <a:latin typeface="+mn-lt"/>
                <a:cs typeface="+mn-cs"/>
              </a:rPr>
              <a:t> </a:t>
            </a:r>
            <a:r>
              <a:rPr lang="fr-FR" sz="900" i="1" dirty="0" err="1" smtClean="0">
                <a:solidFill>
                  <a:srgbClr val="888B8D"/>
                </a:solidFill>
                <a:latin typeface="+mn-lt"/>
                <a:cs typeface="+mn-cs"/>
              </a:rPr>
              <a:t>he</a:t>
            </a:r>
            <a:r>
              <a:rPr lang="fr-FR" sz="900" i="1" dirty="0" smtClean="0">
                <a:solidFill>
                  <a:srgbClr val="888B8D"/>
                </a:solidFill>
                <a:latin typeface="+mn-lt"/>
                <a:cs typeface="+mn-cs"/>
              </a:rPr>
              <a:t> </a:t>
            </a:r>
            <a:r>
              <a:rPr lang="fr-FR" sz="900" i="1" dirty="0" err="1" smtClean="0">
                <a:solidFill>
                  <a:srgbClr val="888B8D"/>
                </a:solidFill>
                <a:latin typeface="+mn-lt"/>
                <a:cs typeface="+mn-cs"/>
              </a:rPr>
              <a:t>duct</a:t>
            </a:r>
            <a:endParaRPr lang="fr-FR" sz="900" i="1" dirty="0">
              <a:solidFill>
                <a:srgbClr val="888B8D"/>
              </a:solidFill>
              <a:latin typeface="+mn-lt"/>
              <a:cs typeface="+mn-cs"/>
            </a:endParaRPr>
          </a:p>
        </p:txBody>
      </p:sp>
      <p:pic>
        <p:nvPicPr>
          <p:cNvPr id="36" name="Picture 2" descr="C:\Users\divadi\Desktop\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992" y="470071"/>
            <a:ext cx="469259" cy="46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62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fr-FR" dirty="0" err="1">
                <a:solidFill>
                  <a:srgbClr val="AF007C"/>
                </a:solidFill>
              </a:rPr>
              <a:t>Pillard</a:t>
            </a:r>
            <a:r>
              <a:rPr lang="en-GB" altLang="fr-FR" dirty="0">
                <a:solidFill>
                  <a:srgbClr val="AF007C"/>
                </a:solidFill>
              </a:rPr>
              <a:t> </a:t>
            </a:r>
            <a:r>
              <a:rPr lang="en-GB" altLang="fr-FR" dirty="0" err="1">
                <a:solidFill>
                  <a:srgbClr val="AF007C"/>
                </a:solidFill>
              </a:rPr>
              <a:t>Opastop</a:t>
            </a:r>
            <a:r>
              <a:rPr lang="en-GB" altLang="fr-FR" dirty="0">
                <a:solidFill>
                  <a:srgbClr val="AF007C"/>
                </a:solidFill>
                <a:cs typeface="Times New Roman"/>
              </a:rPr>
              <a:t>® GP4000H</a:t>
            </a:r>
            <a:endParaRPr lang="en-GB" altLang="fr-FR" dirty="0">
              <a:solidFill>
                <a:srgbClr val="AF007C"/>
              </a:solidFill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C8947D-64F6-465D-8C10-7A02383BDAF8}" type="slidenum">
              <a:rPr lang="en-GB" altLang="fr-FR">
                <a:solidFill>
                  <a:srgbClr val="888B8D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 altLang="fr-FR">
              <a:solidFill>
                <a:srgbClr val="888B8D"/>
              </a:solidFill>
            </a:endParaRPr>
          </a:p>
        </p:txBody>
      </p:sp>
      <p:sp>
        <p:nvSpPr>
          <p:cNvPr id="19460" name="Title 4"/>
          <p:cNvSpPr>
            <a:spLocks noGrp="1"/>
          </p:cNvSpPr>
          <p:nvPr>
            <p:ph type="ctrTitle"/>
          </p:nvPr>
        </p:nvSpPr>
        <p:spPr>
          <a:xfrm>
            <a:off x="499744" y="1615758"/>
            <a:ext cx="8080375" cy="456882"/>
          </a:xfrm>
        </p:spPr>
        <p:txBody>
          <a:bodyPr/>
          <a:lstStyle/>
          <a:p>
            <a:r>
              <a:rPr lang="en-GB" altLang="fr-FR" sz="2400" dirty="0" smtClean="0"/>
              <a:t>Functions et setting</a:t>
            </a:r>
          </a:p>
        </p:txBody>
      </p:sp>
      <p:pic>
        <p:nvPicPr>
          <p:cNvPr id="9218" name="Picture 2" descr="C:\Users\divadi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833" y="2541182"/>
            <a:ext cx="2527327" cy="263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34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Espace réservé du contenu 7"/>
          <p:cNvGraphicFramePr>
            <a:graphicFrameLocks noGrp="1"/>
          </p:cNvGraphicFramePr>
          <p:nvPr>
            <p:ph idx="14"/>
            <p:extLst>
              <p:ext uri="{D42A27DB-BD31-4B8C-83A1-F6EECF244321}">
                <p14:modId xmlns:p14="http://schemas.microsoft.com/office/powerpoint/2010/main" val="106653482"/>
              </p:ext>
            </p:extLst>
          </p:nvPr>
        </p:nvGraphicFramePr>
        <p:xfrm>
          <a:off x="362608" y="1522950"/>
          <a:ext cx="7898523" cy="4282967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105806"/>
                <a:gridCol w="4792717"/>
              </a:tblGrid>
              <a:tr h="35735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600" b="0" kern="1200" dirty="0" smtClean="0"/>
                        <a:t>Power </a:t>
                      </a:r>
                      <a:r>
                        <a:rPr lang="fr-FR" sz="1600" b="0" kern="1200" dirty="0" err="1" smtClean="0"/>
                        <a:t>supply</a:t>
                      </a:r>
                      <a:endParaRPr lang="fr-FR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600" b="0" kern="1200" dirty="0" smtClean="0"/>
                        <a:t>230V</a:t>
                      </a:r>
                      <a:r>
                        <a:rPr lang="fr-FR" sz="1600" b="0" kern="1200" baseline="0" dirty="0" smtClean="0"/>
                        <a:t> / 115V  (+10% / -15%)  50Hz/60Hz </a:t>
                      </a:r>
                      <a:endParaRPr lang="fr-FR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7352">
                <a:tc>
                  <a:txBody>
                    <a:bodyPr/>
                    <a:lstStyle/>
                    <a:p>
                      <a:r>
                        <a:rPr lang="fr-FR" sz="1600" dirty="0" err="1" smtClean="0"/>
                        <a:t>Consumption</a:t>
                      </a:r>
                      <a:endParaRPr lang="fr-FR" sz="16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kern="1200" dirty="0" smtClean="0"/>
                        <a:t>50 VA on </a:t>
                      </a:r>
                      <a:r>
                        <a:rPr lang="fr-FR" sz="1600" kern="1200" dirty="0" err="1" smtClean="0"/>
                        <a:t>average</a:t>
                      </a:r>
                      <a:r>
                        <a:rPr lang="fr-FR" sz="1600" kern="1200" baseline="0" dirty="0" smtClean="0"/>
                        <a:t> (550VA </a:t>
                      </a:r>
                      <a:r>
                        <a:rPr lang="fr-FR" sz="1600" kern="1200" baseline="0" dirty="0" err="1" smtClean="0"/>
                        <a:t>with</a:t>
                      </a:r>
                      <a:r>
                        <a:rPr lang="fr-FR" sz="1600" kern="1200" baseline="0" dirty="0" smtClean="0"/>
                        <a:t> </a:t>
                      </a:r>
                      <a:r>
                        <a:rPr lang="fr-FR" sz="1600" kern="1200" baseline="0" dirty="0" err="1" smtClean="0"/>
                        <a:t>heater</a:t>
                      </a:r>
                      <a:r>
                        <a:rPr lang="fr-FR" sz="1600" kern="1200" baseline="0" dirty="0" smtClean="0"/>
                        <a:t>)</a:t>
                      </a:r>
                      <a:endParaRPr lang="fr-F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7352">
                <a:tc>
                  <a:txBody>
                    <a:bodyPr/>
                    <a:lstStyle/>
                    <a:p>
                      <a:r>
                        <a:rPr lang="en-GB" altLang="fr-FR" sz="1600" b="0" dirty="0" smtClean="0"/>
                        <a:t>Panel operating temperature</a:t>
                      </a:r>
                      <a:endParaRPr lang="fr-FR" sz="16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kern="1200" dirty="0" smtClean="0"/>
                        <a:t>-20°C</a:t>
                      </a:r>
                      <a:r>
                        <a:rPr lang="fr-FR" sz="1600" kern="1200" baseline="0" dirty="0" smtClean="0"/>
                        <a:t> to +50°C</a:t>
                      </a:r>
                      <a:endParaRPr lang="fr-F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2095">
                <a:tc>
                  <a:txBody>
                    <a:bodyPr/>
                    <a:lstStyle/>
                    <a:p>
                      <a:r>
                        <a:rPr lang="en-GB" altLang="fr-FR" sz="1600" b="0" dirty="0" smtClean="0"/>
                        <a:t>Measuring range</a:t>
                      </a:r>
                      <a:endParaRPr lang="fr-FR" sz="16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0 to 1</a:t>
                      </a:r>
                      <a:r>
                        <a:rPr lang="fr-FR" sz="1600" baseline="0" dirty="0" smtClean="0"/>
                        <a:t> 000 mg (mini: 0-10 mg)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7352">
                <a:tc>
                  <a:txBody>
                    <a:bodyPr/>
                    <a:lstStyle/>
                    <a:p>
                      <a:r>
                        <a:rPr lang="en-GB" altLang="fr-FR" sz="1600" b="0" dirty="0" smtClean="0"/>
                        <a:t>Accuracy</a:t>
                      </a:r>
                      <a:endParaRPr lang="fr-FR" sz="16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&lt;</a:t>
                      </a:r>
                      <a:r>
                        <a:rPr lang="fr-FR" sz="1600" baseline="0" dirty="0" smtClean="0"/>
                        <a:t> 2% of the full </a:t>
                      </a:r>
                      <a:r>
                        <a:rPr lang="fr-FR" sz="1600" baseline="0" dirty="0" err="1" smtClean="0"/>
                        <a:t>scale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7352">
                <a:tc>
                  <a:txBody>
                    <a:bodyPr/>
                    <a:lstStyle/>
                    <a:p>
                      <a:r>
                        <a:rPr lang="en-GB" altLang="fr-FR" sz="1600" b="0" dirty="0" smtClean="0"/>
                        <a:t>Drift </a:t>
                      </a:r>
                      <a:endParaRPr lang="fr-FR" sz="16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&lt; 3%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7352">
                <a:tc>
                  <a:txBody>
                    <a:bodyPr/>
                    <a:lstStyle/>
                    <a:p>
                      <a:r>
                        <a:rPr lang="en-GB" altLang="fr-FR" sz="1600" b="0" dirty="0" smtClean="0"/>
                        <a:t>Display resolution</a:t>
                      </a:r>
                      <a:endParaRPr lang="fr-FR" sz="16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0,1 mg</a:t>
                      </a:r>
                      <a:r>
                        <a:rPr lang="fr-FR" sz="1600" baseline="0" dirty="0" smtClean="0"/>
                        <a:t> (</a:t>
                      </a:r>
                      <a:r>
                        <a:rPr lang="en-GB" altLang="fr-FR" sz="1600" b="0" dirty="0" smtClean="0"/>
                        <a:t>for a scale less than or equal to 100mg</a:t>
                      </a:r>
                      <a:r>
                        <a:rPr lang="fr-FR" sz="1600" baseline="0" dirty="0" smtClean="0"/>
                        <a:t>)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7352">
                <a:tc>
                  <a:txBody>
                    <a:bodyPr/>
                    <a:lstStyle/>
                    <a:p>
                      <a:r>
                        <a:rPr lang="en-GB" altLang="fr-FR" sz="1600" b="0" dirty="0" smtClean="0"/>
                        <a:t>Analogue output signal</a:t>
                      </a:r>
                      <a:endParaRPr lang="fr-FR" sz="16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3</a:t>
                      </a:r>
                      <a:r>
                        <a:rPr lang="fr-FR" sz="1600" baseline="0" dirty="0" smtClean="0"/>
                        <a:t> </a:t>
                      </a:r>
                      <a:r>
                        <a:rPr lang="fr-FR" sz="1600" dirty="0" smtClean="0"/>
                        <a:t>4-20</a:t>
                      </a:r>
                      <a:r>
                        <a:rPr lang="fr-FR" sz="1600" baseline="0" dirty="0" smtClean="0"/>
                        <a:t> mA outputs (750 </a:t>
                      </a:r>
                      <a:r>
                        <a:rPr lang="el-GR" sz="1600" baseline="0" dirty="0" smtClean="0"/>
                        <a:t>Ω</a:t>
                      </a:r>
                      <a:r>
                        <a:rPr lang="fr-FR" sz="1600" baseline="0" dirty="0" smtClean="0"/>
                        <a:t> maxi </a:t>
                      </a:r>
                      <a:r>
                        <a:rPr lang="fr-FR" sz="1600" baseline="0" dirty="0" err="1" smtClean="0"/>
                        <a:t>load</a:t>
                      </a:r>
                      <a:r>
                        <a:rPr lang="fr-FR" sz="1600" baseline="0" dirty="0" smtClean="0"/>
                        <a:t>)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7352">
                <a:tc>
                  <a:txBody>
                    <a:bodyPr/>
                    <a:lstStyle/>
                    <a:p>
                      <a:r>
                        <a:rPr lang="en-GB" altLang="fr-FR" sz="1600" b="0" dirty="0" smtClean="0">
                          <a:sym typeface="Symbol" pitchFamily="18" charset="2"/>
                        </a:rPr>
                        <a:t>Printer/Calculator output</a:t>
                      </a:r>
                      <a:endParaRPr lang="fr-FR" sz="16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altLang="fr-FR" sz="1600" b="0" dirty="0" smtClean="0">
                          <a:sym typeface="Symbol" pitchFamily="18" charset="2"/>
                        </a:rPr>
                        <a:t>RS 232 / </a:t>
                      </a:r>
                      <a:r>
                        <a:rPr lang="fr-FR" sz="1600" dirty="0" smtClean="0"/>
                        <a:t>RS 485</a:t>
                      </a:r>
                      <a:r>
                        <a:rPr lang="fr-FR" sz="1600" baseline="0" dirty="0" smtClean="0"/>
                        <a:t> (</a:t>
                      </a:r>
                      <a:r>
                        <a:rPr lang="fr-FR" sz="1600" baseline="0" dirty="0" err="1" smtClean="0"/>
                        <a:t>modbus</a:t>
                      </a:r>
                      <a:r>
                        <a:rPr lang="fr-FR" sz="1600" baseline="0" dirty="0" smtClean="0"/>
                        <a:t>)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7352">
                <a:tc>
                  <a:txBody>
                    <a:bodyPr/>
                    <a:lstStyle/>
                    <a:p>
                      <a:r>
                        <a:rPr lang="en-GB" altLang="fr-FR" sz="1600" b="0" dirty="0" smtClean="0">
                          <a:sym typeface="Symbol" pitchFamily="18" charset="2"/>
                        </a:rPr>
                        <a:t>Panel</a:t>
                      </a:r>
                      <a:endParaRPr lang="fr-FR" sz="16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altLang="fr-FR" sz="1600" b="0" dirty="0" smtClean="0">
                          <a:sym typeface="Symbol" pitchFamily="18" charset="2"/>
                        </a:rPr>
                        <a:t>Protection rating </a:t>
                      </a:r>
                      <a:r>
                        <a:rPr lang="fr-FR" sz="1600" baseline="0" dirty="0" smtClean="0"/>
                        <a:t> IP 55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7352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Dimension</a:t>
                      </a:r>
                      <a:endParaRPr lang="fr-FR" sz="16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300</a:t>
                      </a:r>
                      <a:r>
                        <a:rPr lang="fr-FR" sz="1600" baseline="0" dirty="0" smtClean="0"/>
                        <a:t> x 400 x 200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7352">
                <a:tc>
                  <a:txBody>
                    <a:bodyPr/>
                    <a:lstStyle/>
                    <a:p>
                      <a:r>
                        <a:rPr lang="en-GB" altLang="fr-FR" sz="1600" b="0" dirty="0" smtClean="0">
                          <a:sym typeface="Symbol" pitchFamily="18" charset="2"/>
                        </a:rPr>
                        <a:t>Weight </a:t>
                      </a:r>
                      <a:endParaRPr lang="fr-FR" sz="16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10 Kg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GB" altLang="fr-FR" dirty="0" err="1"/>
              <a:t>Pillard</a:t>
            </a:r>
            <a:r>
              <a:rPr lang="en-GB" altLang="fr-FR" dirty="0"/>
              <a:t> </a:t>
            </a:r>
            <a:r>
              <a:rPr lang="en-GB" altLang="fr-FR" dirty="0" err="1"/>
              <a:t>Opastop</a:t>
            </a:r>
            <a:r>
              <a:rPr lang="en-GB" altLang="fr-FR" dirty="0">
                <a:cs typeface="Times New Roman"/>
              </a:rPr>
              <a:t>® </a:t>
            </a:r>
            <a:r>
              <a:rPr lang="en-GB" altLang="fr-FR" dirty="0" smtClean="0">
                <a:cs typeface="Times New Roman"/>
              </a:rPr>
              <a:t>GP4000H</a:t>
            </a:r>
            <a:endParaRPr lang="en-GB" alt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6926F305-C1F0-4E70-8238-56B55E3AA08B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fr-FR" dirty="0" err="1" smtClean="0"/>
              <a:t>Technical</a:t>
            </a:r>
            <a:r>
              <a:rPr lang="fr-FR" dirty="0" smtClean="0"/>
              <a:t> </a:t>
            </a:r>
            <a:r>
              <a:rPr lang="fr-FR" dirty="0" err="1" smtClean="0"/>
              <a:t>specifications</a:t>
            </a:r>
            <a:endParaRPr lang="fr-FR" dirty="0"/>
          </a:p>
        </p:txBody>
      </p:sp>
      <p:sp>
        <p:nvSpPr>
          <p:cNvPr id="10" name="Espace réservé du texte 5"/>
          <p:cNvSpPr txBox="1">
            <a:spLocks/>
          </p:cNvSpPr>
          <p:nvPr/>
        </p:nvSpPr>
        <p:spPr bwMode="auto">
          <a:xfrm>
            <a:off x="357852" y="283795"/>
            <a:ext cx="7142400" cy="572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1800" b="1" kern="1200">
                <a:solidFill>
                  <a:srgbClr val="AF007C"/>
                </a:solidFill>
                <a:latin typeface="+mn-lt"/>
                <a:ea typeface="+mn-ea"/>
                <a:cs typeface="+mn-cs"/>
              </a:defRPr>
            </a:lvl1pPr>
            <a:lvl2pPr marL="0" indent="0" algn="l" rtl="0" fontAlgn="base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2pPr>
            <a:lvl3pPr marL="254000" indent="-127000"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3pPr>
            <a:lvl4pPr marL="368300" indent="-114300"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4pPr>
            <a:lvl5pPr marL="457200" indent="-88900" algn="l" rtl="0" fontAlgn="base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rgbClr val="888B8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 smtClean="0"/>
              <a:t>Functions</a:t>
            </a:r>
            <a:r>
              <a:rPr lang="fr-FR" dirty="0" smtClean="0"/>
              <a:t> and settings</a:t>
            </a:r>
            <a:endParaRPr lang="fr-FR" dirty="0"/>
          </a:p>
        </p:txBody>
      </p:sp>
      <p:pic>
        <p:nvPicPr>
          <p:cNvPr id="11" name="Picture 2" descr="C:\Users\divadi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156" y="309557"/>
            <a:ext cx="600343" cy="62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47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ves">
  <a:themeElements>
    <a:clrScheme name="Fives">
      <a:dk1>
        <a:srgbClr val="000000"/>
      </a:dk1>
      <a:lt1>
        <a:srgbClr val="FFFFFF"/>
      </a:lt1>
      <a:dk2>
        <a:srgbClr val="000000"/>
      </a:dk2>
      <a:lt2>
        <a:srgbClr val="D9D9D6"/>
      </a:lt2>
      <a:accent1>
        <a:srgbClr val="AF007C"/>
      </a:accent1>
      <a:accent2>
        <a:srgbClr val="888B8D"/>
      </a:accent2>
      <a:accent3>
        <a:srgbClr val="F1B434"/>
      </a:accent3>
      <a:accent4>
        <a:srgbClr val="EF6079"/>
      </a:accent4>
      <a:accent5>
        <a:srgbClr val="7AB800"/>
      </a:accent5>
      <a:accent6>
        <a:srgbClr val="62B5E5"/>
      </a:accent6>
      <a:hlink>
        <a:srgbClr val="707372"/>
      </a:hlink>
      <a:folHlink>
        <a:srgbClr val="AF007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rgbClr val="AF007C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AF007C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ves_Specialism_7_11" id="{FFE68C61-4F95-4A85-8824-4DF14B3207E7}" vid="{A8E0A9C5-2727-4EA9-9B1A-3E424A579BD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Fives_Specialism_7_11</Template>
  <TotalTime>1492</TotalTime>
  <Words>1069</Words>
  <Application>Microsoft Office PowerPoint</Application>
  <PresentationFormat>On-screen Show (4:3)</PresentationFormat>
  <Paragraphs>250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Courier New</vt:lpstr>
      <vt:lpstr>Symbol</vt:lpstr>
      <vt:lpstr>Times New Roman</vt:lpstr>
      <vt:lpstr>Wingdings</vt:lpstr>
      <vt:lpstr>Fives</vt:lpstr>
      <vt:lpstr>Pillard Opastop® GP4000H presentation</vt:lpstr>
      <vt:lpstr>Principle of measure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Functions et setting</vt:lpstr>
      <vt:lpstr>PowerPoint Presentation</vt:lpstr>
      <vt:lpstr>Installation and maintenance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Régulation and norms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Katy BRONDINO</dc:creator>
  <cp:lastModifiedBy>Mousavi</cp:lastModifiedBy>
  <cp:revision>158</cp:revision>
  <cp:lastPrinted>2016-06-28T13:21:12Z</cp:lastPrinted>
  <dcterms:created xsi:type="dcterms:W3CDTF">2013-11-07T12:14:58Z</dcterms:created>
  <dcterms:modified xsi:type="dcterms:W3CDTF">2017-07-17T09:17:47Z</dcterms:modified>
</cp:coreProperties>
</file>